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2"/>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68" r:id="rId18"/>
    <p:sldId id="774" r:id="rId19"/>
    <p:sldId id="775" r:id="rId20"/>
    <p:sldId id="770" r:id="rId21"/>
    <p:sldId id="776" r:id="rId22"/>
    <p:sldId id="789" r:id="rId23"/>
    <p:sldId id="809" r:id="rId24"/>
    <p:sldId id="757" r:id="rId25"/>
    <p:sldId id="759" r:id="rId26"/>
    <p:sldId id="801" r:id="rId27"/>
    <p:sldId id="747" r:id="rId28"/>
    <p:sldId id="761" r:id="rId29"/>
    <p:sldId id="763" r:id="rId30"/>
    <p:sldId id="762" r:id="rId31"/>
    <p:sldId id="794" r:id="rId32"/>
    <p:sldId id="798" r:id="rId33"/>
    <p:sldId id="795" r:id="rId34"/>
    <p:sldId id="797" r:id="rId35"/>
    <p:sldId id="799" r:id="rId36"/>
    <p:sldId id="803" r:id="rId37"/>
    <p:sldId id="810" r:id="rId38"/>
    <p:sldId id="793" r:id="rId39"/>
    <p:sldId id="808" r:id="rId40"/>
    <p:sldId id="816" r:id="rId4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5983" autoAdjust="0"/>
  </p:normalViewPr>
  <p:slideViewPr>
    <p:cSldViewPr>
      <p:cViewPr varScale="1">
        <p:scale>
          <a:sx n="97" d="100"/>
          <a:sy n="97" d="100"/>
        </p:scale>
        <p:origin x="2198" y="7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2000" b="1" dirty="0"/>
            <a:t>DL</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37463"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95DAD2-F801-43AB-B242-AED35275481E}"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6F52E982-2992-406C-B552-D8680746B8C6}">
      <dgm:prSet/>
      <dgm:spPr/>
      <dgm:t>
        <a:bodyPr/>
        <a:lstStyle/>
        <a:p>
          <a:pPr>
            <a:defRPr b="1"/>
          </a:pPr>
          <a:r>
            <a:rPr lang="en-US"/>
            <a:t>1991</a:t>
          </a:r>
        </a:p>
      </dgm:t>
    </dgm:pt>
    <dgm:pt modelId="{EE735599-E509-43E0-9E40-6F75B3E0F2FD}" type="parTrans" cxnId="{8108F63B-50C3-437C-BC5C-E9AF28A51D26}">
      <dgm:prSet/>
      <dgm:spPr/>
      <dgm:t>
        <a:bodyPr/>
        <a:lstStyle/>
        <a:p>
          <a:endParaRPr lang="en-US"/>
        </a:p>
      </dgm:t>
    </dgm:pt>
    <dgm:pt modelId="{32A8C44E-49ED-4D0B-84A3-88A221D9AE70}" type="sibTrans" cxnId="{8108F63B-50C3-437C-BC5C-E9AF28A51D26}">
      <dgm:prSet/>
      <dgm:spPr/>
      <dgm:t>
        <a:bodyPr/>
        <a:lstStyle/>
        <a:p>
          <a:endParaRPr lang="en-US"/>
        </a:p>
      </dgm:t>
    </dgm:pt>
    <dgm:pt modelId="{DB6B4D52-C01F-4472-B554-CD74E55925E2}">
      <dgm:prSet/>
      <dgm:spPr/>
      <dgm:t>
        <a:bodyPr/>
        <a:lstStyle/>
        <a:p>
          <a:r>
            <a:rPr lang="en-US" dirty="0"/>
            <a:t>During the 1991 </a:t>
          </a:r>
          <a:r>
            <a:rPr lang="en-US" b="1" dirty="0"/>
            <a:t>Gulf War</a:t>
          </a:r>
          <a:r>
            <a:rPr lang="en-US" dirty="0"/>
            <a:t>, US forces deployed an AI logistics planning and scheduling program that involved up to 50,000 vehicles, cargo, and people </a:t>
          </a:r>
        </a:p>
      </dgm:t>
    </dgm:pt>
    <dgm:pt modelId="{E91DAB96-9602-416E-B1FB-CF3EA19CA2C1}" type="parTrans" cxnId="{BF63FC2B-5202-4C77-B1DD-FCF2A2136921}">
      <dgm:prSet/>
      <dgm:spPr/>
      <dgm:t>
        <a:bodyPr/>
        <a:lstStyle/>
        <a:p>
          <a:endParaRPr lang="en-US"/>
        </a:p>
      </dgm:t>
    </dgm:pt>
    <dgm:pt modelId="{46CA4B24-3F52-4851-A48E-E2561853A1BD}" type="sibTrans" cxnId="{BF63FC2B-5202-4C77-B1DD-FCF2A2136921}">
      <dgm:prSet/>
      <dgm:spPr/>
      <dgm:t>
        <a:bodyPr/>
        <a:lstStyle/>
        <a:p>
          <a:endParaRPr lang="en-US"/>
        </a:p>
      </dgm:t>
    </dgm:pt>
    <dgm:pt modelId="{16D3A96E-746F-4D3B-9E7D-8B8042901493}">
      <dgm:prSet/>
      <dgm:spPr/>
      <dgm:t>
        <a:bodyPr/>
        <a:lstStyle/>
        <a:p>
          <a:pPr>
            <a:defRPr b="1"/>
          </a:pPr>
          <a:r>
            <a:rPr lang="en-US"/>
            <a:t>May 1999</a:t>
          </a:r>
        </a:p>
      </dgm:t>
    </dgm:pt>
    <dgm:pt modelId="{E274F9BD-4576-421A-8D32-340369579B0D}" type="parTrans" cxnId="{399FF6FB-A3E2-4EED-97EC-8DD8A5D9151D}">
      <dgm:prSet/>
      <dgm:spPr/>
      <dgm:t>
        <a:bodyPr/>
        <a:lstStyle/>
        <a:p>
          <a:endParaRPr lang="en-US"/>
        </a:p>
      </dgm:t>
    </dgm:pt>
    <dgm:pt modelId="{0B71F1A8-0AE6-4699-8427-A24E3478689C}" type="sibTrans" cxnId="{399FF6FB-A3E2-4EED-97EC-8DD8A5D9151D}">
      <dgm:prSet/>
      <dgm:spPr/>
      <dgm:t>
        <a:bodyPr/>
        <a:lstStyle/>
        <a:p>
          <a:endParaRPr lang="en-US"/>
        </a:p>
      </dgm:t>
    </dgm:pt>
    <dgm:pt modelId="{439401E2-BDBD-4571-9690-E04CEDDA435B}">
      <dgm:prSet/>
      <dgm:spPr/>
      <dgm:t>
        <a:bodyPr/>
        <a:lstStyle/>
        <a:p>
          <a:r>
            <a:rPr lang="en-US" b="1" dirty="0"/>
            <a:t>NASA’s</a:t>
          </a:r>
          <a:r>
            <a:rPr lang="en-US" dirty="0"/>
            <a:t> Remote Agent software operated the Deep Space 1 spacecraft during two experiments in May 1999</a:t>
          </a:r>
        </a:p>
      </dgm:t>
    </dgm:pt>
    <dgm:pt modelId="{CB98FE00-04B0-46F2-B9CE-21757A621E42}" type="parTrans" cxnId="{8371D09D-66A7-486A-802E-8C79B003CA8B}">
      <dgm:prSet/>
      <dgm:spPr/>
      <dgm:t>
        <a:bodyPr/>
        <a:lstStyle/>
        <a:p>
          <a:endParaRPr lang="en-US"/>
        </a:p>
      </dgm:t>
    </dgm:pt>
    <dgm:pt modelId="{5384531E-BC21-4C77-A820-048066EF2C61}" type="sibTrans" cxnId="{8371D09D-66A7-486A-802E-8C79B003CA8B}">
      <dgm:prSet/>
      <dgm:spPr/>
      <dgm:t>
        <a:bodyPr/>
        <a:lstStyle/>
        <a:p>
          <a:endParaRPr lang="en-US"/>
        </a:p>
      </dgm:t>
    </dgm:pt>
    <dgm:pt modelId="{488FE2FC-F5AA-4D7B-95F9-A87E901D63D6}">
      <dgm:prSet/>
      <dgm:spPr/>
      <dgm:t>
        <a:bodyPr/>
        <a:lstStyle/>
        <a:p>
          <a:pPr>
            <a:defRPr b="1"/>
          </a:pPr>
          <a:r>
            <a:rPr lang="en-US"/>
            <a:t>2004</a:t>
          </a:r>
        </a:p>
      </dgm:t>
    </dgm:pt>
    <dgm:pt modelId="{08815BDD-B13A-40EC-B086-D818DDCA8BD8}" type="parTrans" cxnId="{67BCE74B-6DE1-4B01-91CC-4D13A50FF2A1}">
      <dgm:prSet/>
      <dgm:spPr/>
      <dgm:t>
        <a:bodyPr/>
        <a:lstStyle/>
        <a:p>
          <a:endParaRPr lang="en-US"/>
        </a:p>
      </dgm:t>
    </dgm:pt>
    <dgm:pt modelId="{CE0E57D1-B0DB-467F-9028-A2783F533CEA}" type="sibTrans" cxnId="{67BCE74B-6DE1-4B01-91CC-4D13A50FF2A1}">
      <dgm:prSet/>
      <dgm:spPr/>
      <dgm:t>
        <a:bodyPr/>
        <a:lstStyle/>
        <a:p>
          <a:endParaRPr lang="en-US"/>
        </a:p>
      </dgm:t>
    </dgm:pt>
    <dgm:pt modelId="{09485FAF-F688-403B-8247-EA3627E8D15F}">
      <dgm:prSet/>
      <dgm:spPr/>
      <dgm:t>
        <a:bodyPr/>
        <a:lstStyle/>
        <a:p>
          <a:r>
            <a:rPr lang="en-US" dirty="0"/>
            <a:t>In 2004, </a:t>
          </a:r>
          <a:r>
            <a:rPr lang="en-US" b="1" dirty="0"/>
            <a:t>NASA</a:t>
          </a:r>
          <a:r>
            <a:rPr lang="en-US" dirty="0"/>
            <a:t> introduced the MAPGEN system to plan the daily operations for the Mars Exploration Rovers</a:t>
          </a:r>
        </a:p>
      </dgm:t>
    </dgm:pt>
    <dgm:pt modelId="{2029AE05-4FE8-4791-B863-5F7F2DC3A519}" type="parTrans" cxnId="{95D5B05C-B995-40DB-BCD7-9AC4E6BFD262}">
      <dgm:prSet/>
      <dgm:spPr/>
      <dgm:t>
        <a:bodyPr/>
        <a:lstStyle/>
        <a:p>
          <a:endParaRPr lang="en-US"/>
        </a:p>
      </dgm:t>
    </dgm:pt>
    <dgm:pt modelId="{CA868FD5-9B26-4538-A8CF-8C92DDE72D35}" type="sibTrans" cxnId="{95D5B05C-B995-40DB-BCD7-9AC4E6BFD262}">
      <dgm:prSet/>
      <dgm:spPr/>
      <dgm:t>
        <a:bodyPr/>
        <a:lstStyle/>
        <a:p>
          <a:endParaRPr lang="en-US"/>
        </a:p>
      </dgm:t>
    </dgm:pt>
    <dgm:pt modelId="{69636D91-66E6-48AF-A7F0-D8228709B741}">
      <dgm:prSet/>
      <dgm:spPr/>
      <dgm:t>
        <a:bodyPr/>
        <a:lstStyle/>
        <a:p>
          <a:pPr>
            <a:defRPr b="1"/>
          </a:pPr>
          <a:r>
            <a:rPr lang="en-US"/>
            <a:t>2018</a:t>
          </a:r>
        </a:p>
      </dgm:t>
    </dgm:pt>
    <dgm:pt modelId="{0F1E5AB1-D25B-47B6-A01A-F396D0CE9BAE}" type="parTrans" cxnId="{EFFCE42B-EECD-4123-8DA7-2DA5BA0BF097}">
      <dgm:prSet/>
      <dgm:spPr/>
      <dgm:t>
        <a:bodyPr/>
        <a:lstStyle/>
        <a:p>
          <a:endParaRPr lang="en-US"/>
        </a:p>
      </dgm:t>
    </dgm:pt>
    <dgm:pt modelId="{2964B39C-DCCC-45C1-9B42-BBA0783C2785}" type="sibTrans" cxnId="{EFFCE42B-EECD-4123-8DA7-2DA5BA0BF097}">
      <dgm:prSet/>
      <dgm:spPr/>
      <dgm:t>
        <a:bodyPr/>
        <a:lstStyle/>
        <a:p>
          <a:endParaRPr lang="en-US"/>
        </a:p>
      </dgm:t>
    </dgm:pt>
    <dgm:pt modelId="{C08798C8-4D57-4DD1-8A83-383250210835}">
      <dgm:prSet/>
      <dgm:spPr/>
      <dgm:t>
        <a:bodyPr/>
        <a:lstStyle/>
        <a:p>
          <a:r>
            <a:rPr lang="en-US" dirty="0"/>
            <a:t>Optimized Prime: How AI And Anticipation Power </a:t>
          </a:r>
          <a:r>
            <a:rPr lang="en-US" b="1" dirty="0"/>
            <a:t>Amazon</a:t>
          </a:r>
          <a:r>
            <a:rPr lang="en-US" b="0" dirty="0"/>
            <a:t>'s</a:t>
          </a:r>
          <a:r>
            <a:rPr lang="en-US" dirty="0"/>
            <a:t> 1-Hour Deliveries</a:t>
          </a:r>
        </a:p>
      </dgm:t>
    </dgm:pt>
    <dgm:pt modelId="{6C4A53E5-E89A-452F-A7EB-5E2B4F88662A}" type="parTrans" cxnId="{B845DBEC-0C4B-4734-B8F1-329AE0E8BFF0}">
      <dgm:prSet/>
      <dgm:spPr/>
      <dgm:t>
        <a:bodyPr/>
        <a:lstStyle/>
        <a:p>
          <a:endParaRPr lang="en-US"/>
        </a:p>
      </dgm:t>
    </dgm:pt>
    <dgm:pt modelId="{3780C876-D2B1-48BD-9BB9-7681DB1ACFE4}" type="sibTrans" cxnId="{B845DBEC-0C4B-4734-B8F1-329AE0E8BFF0}">
      <dgm:prSet/>
      <dgm:spPr/>
      <dgm:t>
        <a:bodyPr/>
        <a:lstStyle/>
        <a:p>
          <a:endParaRPr lang="en-US"/>
        </a:p>
      </dgm:t>
    </dgm:pt>
    <dgm:pt modelId="{F24834C8-D3CE-4BFD-B6E4-CFD4B21C4B85}" type="pres">
      <dgm:prSet presAssocID="{EB95DAD2-F801-43AB-B242-AED35275481E}" presName="root" presStyleCnt="0">
        <dgm:presLayoutVars>
          <dgm:chMax/>
          <dgm:chPref/>
          <dgm:animLvl val="lvl"/>
        </dgm:presLayoutVars>
      </dgm:prSet>
      <dgm:spPr/>
    </dgm:pt>
    <dgm:pt modelId="{B7699CB3-133A-4DBE-9830-B8021DB889B5}" type="pres">
      <dgm:prSet presAssocID="{EB95DAD2-F801-43AB-B242-AED35275481E}" presName="divider" presStyleLbl="fgAcc1" presStyleIdx="0" presStyleCnt="5"/>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8BF7BD63-0723-4C79-BDE9-BA84F9C23089}" type="pres">
      <dgm:prSet presAssocID="{EB95DAD2-F801-43AB-B242-AED35275481E}" presName="nodes" presStyleCnt="0">
        <dgm:presLayoutVars>
          <dgm:chMax/>
          <dgm:chPref/>
          <dgm:animLvl val="lvl"/>
        </dgm:presLayoutVars>
      </dgm:prSet>
      <dgm:spPr/>
    </dgm:pt>
    <dgm:pt modelId="{535D9BF9-3CE6-438D-ABBE-43F09B288F75}" type="pres">
      <dgm:prSet presAssocID="{6F52E982-2992-406C-B552-D8680746B8C6}" presName="composite" presStyleCnt="0"/>
      <dgm:spPr/>
    </dgm:pt>
    <dgm:pt modelId="{E2970974-76C2-4E93-A8FD-CAC6D052E41A}" type="pres">
      <dgm:prSet presAssocID="{6F52E982-2992-406C-B552-D8680746B8C6}" presName="ConnectorPoint" presStyleLbl="lnNode1" presStyleIdx="0" presStyleCnt="4"/>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A506C4C-A0ED-42BB-9D9A-564003B519D3}" type="pres">
      <dgm:prSet presAssocID="{6F52E982-2992-406C-B552-D8680746B8C6}" presName="DropPinPlaceHolder" presStyleCnt="0"/>
      <dgm:spPr/>
    </dgm:pt>
    <dgm:pt modelId="{27B31865-DB66-4E63-ACE0-FDF69B08A932}" type="pres">
      <dgm:prSet presAssocID="{6F52E982-2992-406C-B552-D8680746B8C6}" presName="DropPin" presStyleLbl="alignNode1" presStyleIdx="0" presStyleCnt="4"/>
      <dgm:spPr/>
    </dgm:pt>
    <dgm:pt modelId="{8954E94E-A289-4E4F-8A18-CB111B57BAD8}" type="pres">
      <dgm:prSet presAssocID="{6F52E982-2992-406C-B552-D8680746B8C6}" presName="Ellipse" presStyleLbl="fgAcc1" presStyleIdx="1" presStyleCnt="5"/>
      <dgm:spPr>
        <a:solidFill>
          <a:schemeClr val="lt1">
            <a:alpha val="90000"/>
            <a:hueOff val="0"/>
            <a:satOff val="0"/>
            <a:lumOff val="0"/>
            <a:alphaOff val="0"/>
          </a:schemeClr>
        </a:solidFill>
        <a:ln w="12700" cap="flat" cmpd="sng" algn="ctr">
          <a:noFill/>
          <a:prstDash val="solid"/>
          <a:miter lim="800000"/>
        </a:ln>
        <a:effectLst/>
      </dgm:spPr>
    </dgm:pt>
    <dgm:pt modelId="{5EB4A920-7D7D-4373-961B-DE84C64BD503}" type="pres">
      <dgm:prSet presAssocID="{6F52E982-2992-406C-B552-D8680746B8C6}" presName="L2TextContainer" presStyleLbl="revTx" presStyleIdx="0" presStyleCnt="8">
        <dgm:presLayoutVars>
          <dgm:bulletEnabled val="1"/>
        </dgm:presLayoutVars>
      </dgm:prSet>
      <dgm:spPr/>
    </dgm:pt>
    <dgm:pt modelId="{93CCCAA2-D05E-4A24-9400-509CA4D6EEEC}" type="pres">
      <dgm:prSet presAssocID="{6F52E982-2992-406C-B552-D8680746B8C6}" presName="L1TextContainer" presStyleLbl="revTx" presStyleIdx="1" presStyleCnt="8">
        <dgm:presLayoutVars>
          <dgm:chMax val="1"/>
          <dgm:chPref val="1"/>
          <dgm:bulletEnabled val="1"/>
        </dgm:presLayoutVars>
      </dgm:prSet>
      <dgm:spPr/>
    </dgm:pt>
    <dgm:pt modelId="{DFE21F52-1490-466F-A7E3-1AADD284E845}" type="pres">
      <dgm:prSet presAssocID="{6F52E982-2992-406C-B552-D8680746B8C6}" presName="ConnectLine" presStyleLbl="sibTrans1D1" presStyleIdx="0" presStyleCnt="4"/>
      <dgm:spPr>
        <a:noFill/>
        <a:ln w="12700" cap="flat" cmpd="sng" algn="ctr">
          <a:solidFill>
            <a:schemeClr val="accent2">
              <a:hueOff val="0"/>
              <a:satOff val="0"/>
              <a:lumOff val="0"/>
              <a:alphaOff val="0"/>
            </a:schemeClr>
          </a:solidFill>
          <a:prstDash val="dash"/>
          <a:miter lim="800000"/>
        </a:ln>
        <a:effectLst/>
      </dgm:spPr>
    </dgm:pt>
    <dgm:pt modelId="{727BB250-2372-4EFB-9BC9-88FC7226483E}" type="pres">
      <dgm:prSet presAssocID="{6F52E982-2992-406C-B552-D8680746B8C6}" presName="EmptyPlaceHolder" presStyleCnt="0"/>
      <dgm:spPr/>
    </dgm:pt>
    <dgm:pt modelId="{3559A730-0D64-4749-A17B-2C483CA1B608}" type="pres">
      <dgm:prSet presAssocID="{32A8C44E-49ED-4D0B-84A3-88A221D9AE70}" presName="spaceBetweenRectangles" presStyleCnt="0"/>
      <dgm:spPr/>
    </dgm:pt>
    <dgm:pt modelId="{4CB0622D-7B9C-4E1E-890D-AF1A29BF49F4}" type="pres">
      <dgm:prSet presAssocID="{16D3A96E-746F-4D3B-9E7D-8B8042901493}" presName="composite" presStyleCnt="0"/>
      <dgm:spPr/>
    </dgm:pt>
    <dgm:pt modelId="{A7A2A825-CD14-4A97-A692-493404CAE046}" type="pres">
      <dgm:prSet presAssocID="{16D3A96E-746F-4D3B-9E7D-8B8042901493}" presName="ConnectorPoint" presStyleLbl="lnNode1" presStyleIdx="1" presStyleCnt="4"/>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31FC7520-7A02-432C-AC2E-9A8DBA2432C1}" type="pres">
      <dgm:prSet presAssocID="{16D3A96E-746F-4D3B-9E7D-8B8042901493}" presName="DropPinPlaceHolder" presStyleCnt="0"/>
      <dgm:spPr/>
    </dgm:pt>
    <dgm:pt modelId="{AF30B737-A23E-4E33-B4D8-131EA5E2EC96}" type="pres">
      <dgm:prSet presAssocID="{16D3A96E-746F-4D3B-9E7D-8B8042901493}" presName="DropPin" presStyleLbl="alignNode1" presStyleIdx="1" presStyleCnt="4"/>
      <dgm:spPr/>
    </dgm:pt>
    <dgm:pt modelId="{1FFD27E8-D449-4302-AB5A-5A816F3A9ECC}" type="pres">
      <dgm:prSet presAssocID="{16D3A96E-746F-4D3B-9E7D-8B8042901493}" presName="Ellipse" presStyleLbl="fgAcc1" presStyleIdx="2" presStyleCnt="5"/>
      <dgm:spPr>
        <a:solidFill>
          <a:schemeClr val="lt1">
            <a:alpha val="90000"/>
            <a:hueOff val="0"/>
            <a:satOff val="0"/>
            <a:lumOff val="0"/>
            <a:alphaOff val="0"/>
          </a:schemeClr>
        </a:solidFill>
        <a:ln w="12700" cap="flat" cmpd="sng" algn="ctr">
          <a:noFill/>
          <a:prstDash val="solid"/>
          <a:miter lim="800000"/>
        </a:ln>
        <a:effectLst/>
      </dgm:spPr>
    </dgm:pt>
    <dgm:pt modelId="{893F7F3E-9AF6-40C3-A425-4D2A691CC004}" type="pres">
      <dgm:prSet presAssocID="{16D3A96E-746F-4D3B-9E7D-8B8042901493}" presName="L2TextContainer" presStyleLbl="revTx" presStyleIdx="2" presStyleCnt="8">
        <dgm:presLayoutVars>
          <dgm:bulletEnabled val="1"/>
        </dgm:presLayoutVars>
      </dgm:prSet>
      <dgm:spPr/>
    </dgm:pt>
    <dgm:pt modelId="{7ACF185A-0522-4EE9-851F-152E66B118A4}" type="pres">
      <dgm:prSet presAssocID="{16D3A96E-746F-4D3B-9E7D-8B8042901493}" presName="L1TextContainer" presStyleLbl="revTx" presStyleIdx="3" presStyleCnt="8">
        <dgm:presLayoutVars>
          <dgm:chMax val="1"/>
          <dgm:chPref val="1"/>
          <dgm:bulletEnabled val="1"/>
        </dgm:presLayoutVars>
      </dgm:prSet>
      <dgm:spPr/>
    </dgm:pt>
    <dgm:pt modelId="{9EA6D3EB-A4DF-42E6-9EC4-6BFEB8AA7047}" type="pres">
      <dgm:prSet presAssocID="{16D3A96E-746F-4D3B-9E7D-8B8042901493}" presName="ConnectLine" presStyleLbl="sibTrans1D1" presStyleIdx="1" presStyleCnt="4"/>
      <dgm:spPr>
        <a:noFill/>
        <a:ln w="12700" cap="flat" cmpd="sng" algn="ctr">
          <a:solidFill>
            <a:schemeClr val="accent2">
              <a:hueOff val="-485121"/>
              <a:satOff val="-27976"/>
              <a:lumOff val="2876"/>
              <a:alphaOff val="0"/>
            </a:schemeClr>
          </a:solidFill>
          <a:prstDash val="dash"/>
          <a:miter lim="800000"/>
        </a:ln>
        <a:effectLst/>
      </dgm:spPr>
    </dgm:pt>
    <dgm:pt modelId="{ABE2A4FF-0D66-4AB0-AEED-8C9F20E7C44D}" type="pres">
      <dgm:prSet presAssocID="{16D3A96E-746F-4D3B-9E7D-8B8042901493}" presName="EmptyPlaceHolder" presStyleCnt="0"/>
      <dgm:spPr/>
    </dgm:pt>
    <dgm:pt modelId="{269321AA-FDB4-43AA-A0B4-CA6B4D4D1D52}" type="pres">
      <dgm:prSet presAssocID="{0B71F1A8-0AE6-4699-8427-A24E3478689C}" presName="spaceBetweenRectangles" presStyleCnt="0"/>
      <dgm:spPr/>
    </dgm:pt>
    <dgm:pt modelId="{2B5AC92D-C908-4AC2-9632-9DC2A79A35A0}" type="pres">
      <dgm:prSet presAssocID="{488FE2FC-F5AA-4D7B-95F9-A87E901D63D6}" presName="composite" presStyleCnt="0"/>
      <dgm:spPr/>
    </dgm:pt>
    <dgm:pt modelId="{6D0DAFBB-95A1-4B28-94A4-C6D688D80B3E}" type="pres">
      <dgm:prSet presAssocID="{488FE2FC-F5AA-4D7B-95F9-A87E901D63D6}" presName="ConnectorPoint" presStyleLbl="lnNode1" presStyleIdx="2" presStyleCnt="4"/>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3E0200F1-0F87-4842-9A23-D28DD006A42B}" type="pres">
      <dgm:prSet presAssocID="{488FE2FC-F5AA-4D7B-95F9-A87E901D63D6}" presName="DropPinPlaceHolder" presStyleCnt="0"/>
      <dgm:spPr/>
    </dgm:pt>
    <dgm:pt modelId="{5C49EE11-48B6-4EC6-A2D2-3C5651D58811}" type="pres">
      <dgm:prSet presAssocID="{488FE2FC-F5AA-4D7B-95F9-A87E901D63D6}" presName="DropPin" presStyleLbl="alignNode1" presStyleIdx="2" presStyleCnt="4"/>
      <dgm:spPr/>
    </dgm:pt>
    <dgm:pt modelId="{5C371ADE-2C6F-49B7-B30F-C56AFD381B78}" type="pres">
      <dgm:prSet presAssocID="{488FE2FC-F5AA-4D7B-95F9-A87E901D63D6}" presName="Ellipse" presStyleLbl="fgAcc1" presStyleIdx="3" presStyleCnt="5"/>
      <dgm:spPr>
        <a:solidFill>
          <a:schemeClr val="lt1">
            <a:alpha val="90000"/>
            <a:hueOff val="0"/>
            <a:satOff val="0"/>
            <a:lumOff val="0"/>
            <a:alphaOff val="0"/>
          </a:schemeClr>
        </a:solidFill>
        <a:ln w="12700" cap="flat" cmpd="sng" algn="ctr">
          <a:noFill/>
          <a:prstDash val="solid"/>
          <a:miter lim="800000"/>
        </a:ln>
        <a:effectLst/>
      </dgm:spPr>
    </dgm:pt>
    <dgm:pt modelId="{4875B022-496F-4D6A-A922-383D15EF4CB6}" type="pres">
      <dgm:prSet presAssocID="{488FE2FC-F5AA-4D7B-95F9-A87E901D63D6}" presName="L2TextContainer" presStyleLbl="revTx" presStyleIdx="4" presStyleCnt="8">
        <dgm:presLayoutVars>
          <dgm:bulletEnabled val="1"/>
        </dgm:presLayoutVars>
      </dgm:prSet>
      <dgm:spPr/>
    </dgm:pt>
    <dgm:pt modelId="{DC3B5C7E-1C9B-42A4-B9DC-802498EF9052}" type="pres">
      <dgm:prSet presAssocID="{488FE2FC-F5AA-4D7B-95F9-A87E901D63D6}" presName="L1TextContainer" presStyleLbl="revTx" presStyleIdx="5" presStyleCnt="8">
        <dgm:presLayoutVars>
          <dgm:chMax val="1"/>
          <dgm:chPref val="1"/>
          <dgm:bulletEnabled val="1"/>
        </dgm:presLayoutVars>
      </dgm:prSet>
      <dgm:spPr/>
    </dgm:pt>
    <dgm:pt modelId="{1951E73A-80C9-489D-9C5C-54FD6138602A}" type="pres">
      <dgm:prSet presAssocID="{488FE2FC-F5AA-4D7B-95F9-A87E901D63D6}" presName="ConnectLine" presStyleLbl="sibTrans1D1" presStyleIdx="2" presStyleCnt="4"/>
      <dgm:spPr>
        <a:noFill/>
        <a:ln w="12700" cap="flat" cmpd="sng" algn="ctr">
          <a:solidFill>
            <a:schemeClr val="accent2">
              <a:hueOff val="-970242"/>
              <a:satOff val="-55952"/>
              <a:lumOff val="5752"/>
              <a:alphaOff val="0"/>
            </a:schemeClr>
          </a:solidFill>
          <a:prstDash val="dash"/>
          <a:miter lim="800000"/>
        </a:ln>
        <a:effectLst/>
      </dgm:spPr>
    </dgm:pt>
    <dgm:pt modelId="{BD209D2A-5AAF-42C3-B953-365B90A997EA}" type="pres">
      <dgm:prSet presAssocID="{488FE2FC-F5AA-4D7B-95F9-A87E901D63D6}" presName="EmptyPlaceHolder" presStyleCnt="0"/>
      <dgm:spPr/>
    </dgm:pt>
    <dgm:pt modelId="{4E833693-00A3-4969-9FFE-F015AE0B0F72}" type="pres">
      <dgm:prSet presAssocID="{CE0E57D1-B0DB-467F-9028-A2783F533CEA}" presName="spaceBetweenRectangles" presStyleCnt="0"/>
      <dgm:spPr/>
    </dgm:pt>
    <dgm:pt modelId="{BB9B8EAC-0D3D-44AB-8E9E-18728E8F646E}" type="pres">
      <dgm:prSet presAssocID="{69636D91-66E6-48AF-A7F0-D8228709B741}" presName="composite" presStyleCnt="0"/>
      <dgm:spPr/>
    </dgm:pt>
    <dgm:pt modelId="{02962D15-F1B5-4A65-B26A-750978EB8F44}" type="pres">
      <dgm:prSet presAssocID="{69636D91-66E6-48AF-A7F0-D8228709B741}" presName="ConnectorPoint" presStyleLbl="lnNode1" presStyleIdx="3" presStyleCnt="4"/>
      <dgm:spPr>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gm:spPr>
    </dgm:pt>
    <dgm:pt modelId="{1FF3B21D-81CA-4C2E-96F9-C03F9A0EBFC3}" type="pres">
      <dgm:prSet presAssocID="{69636D91-66E6-48AF-A7F0-D8228709B741}" presName="DropPinPlaceHolder" presStyleCnt="0"/>
      <dgm:spPr/>
    </dgm:pt>
    <dgm:pt modelId="{BB349B5E-DBDB-4B65-95EA-0B999BF05E1B}" type="pres">
      <dgm:prSet presAssocID="{69636D91-66E6-48AF-A7F0-D8228709B741}" presName="DropPin" presStyleLbl="alignNode1" presStyleIdx="3" presStyleCnt="4"/>
      <dgm:spPr/>
    </dgm:pt>
    <dgm:pt modelId="{37B473CF-5F74-43F1-84B7-B18FF5193C8D}" type="pres">
      <dgm:prSet presAssocID="{69636D91-66E6-48AF-A7F0-D8228709B741}" presName="Ellipse" presStyleLbl="fgAcc1" presStyleIdx="4" presStyleCnt="5"/>
      <dgm:spPr>
        <a:solidFill>
          <a:schemeClr val="lt1">
            <a:alpha val="90000"/>
            <a:hueOff val="0"/>
            <a:satOff val="0"/>
            <a:lumOff val="0"/>
            <a:alphaOff val="0"/>
          </a:schemeClr>
        </a:solidFill>
        <a:ln w="12700" cap="flat" cmpd="sng" algn="ctr">
          <a:noFill/>
          <a:prstDash val="solid"/>
          <a:miter lim="800000"/>
        </a:ln>
        <a:effectLst/>
      </dgm:spPr>
    </dgm:pt>
    <dgm:pt modelId="{C9E52171-6DE6-4BAE-A54C-B7B7B82B434A}" type="pres">
      <dgm:prSet presAssocID="{69636D91-66E6-48AF-A7F0-D8228709B741}" presName="L2TextContainer" presStyleLbl="revTx" presStyleIdx="6" presStyleCnt="8">
        <dgm:presLayoutVars>
          <dgm:bulletEnabled val="1"/>
        </dgm:presLayoutVars>
      </dgm:prSet>
      <dgm:spPr/>
    </dgm:pt>
    <dgm:pt modelId="{AAC07E29-3DFF-4746-87E3-4C13A1B2D684}" type="pres">
      <dgm:prSet presAssocID="{69636D91-66E6-48AF-A7F0-D8228709B741}" presName="L1TextContainer" presStyleLbl="revTx" presStyleIdx="7" presStyleCnt="8">
        <dgm:presLayoutVars>
          <dgm:chMax val="1"/>
          <dgm:chPref val="1"/>
          <dgm:bulletEnabled val="1"/>
        </dgm:presLayoutVars>
      </dgm:prSet>
      <dgm:spPr/>
    </dgm:pt>
    <dgm:pt modelId="{59993437-A56A-46D1-9EFF-7D6F135944A8}" type="pres">
      <dgm:prSet presAssocID="{69636D91-66E6-48AF-A7F0-D8228709B741}" presName="ConnectLine" presStyleLbl="sibTrans1D1" presStyleIdx="3" presStyleCnt="4"/>
      <dgm:spPr>
        <a:noFill/>
        <a:ln w="12700" cap="flat" cmpd="sng" algn="ctr">
          <a:solidFill>
            <a:schemeClr val="accent2">
              <a:hueOff val="-1455363"/>
              <a:satOff val="-83928"/>
              <a:lumOff val="8628"/>
              <a:alphaOff val="0"/>
            </a:schemeClr>
          </a:solidFill>
          <a:prstDash val="dash"/>
          <a:miter lim="800000"/>
        </a:ln>
        <a:effectLst/>
      </dgm:spPr>
    </dgm:pt>
    <dgm:pt modelId="{C3051403-9615-4B9D-A20D-6BCBDF02F0BD}" type="pres">
      <dgm:prSet presAssocID="{69636D91-66E6-48AF-A7F0-D8228709B741}" presName="EmptyPlaceHolder" presStyleCnt="0"/>
      <dgm:spPr/>
    </dgm:pt>
  </dgm:ptLst>
  <dgm:cxnLst>
    <dgm:cxn modelId="{1EED140E-7BB9-4C69-946B-6549FA27F706}" type="presOf" srcId="{09485FAF-F688-403B-8247-EA3627E8D15F}" destId="{4875B022-496F-4D6A-A922-383D15EF4CB6}" srcOrd="0" destOrd="0" presId="urn:microsoft.com/office/officeart/2017/3/layout/DropPinTimeline"/>
    <dgm:cxn modelId="{EFFCE42B-EECD-4123-8DA7-2DA5BA0BF097}" srcId="{EB95DAD2-F801-43AB-B242-AED35275481E}" destId="{69636D91-66E6-48AF-A7F0-D8228709B741}" srcOrd="3" destOrd="0" parTransId="{0F1E5AB1-D25B-47B6-A01A-F396D0CE9BAE}" sibTransId="{2964B39C-DCCC-45C1-9B42-BBA0783C2785}"/>
    <dgm:cxn modelId="{BF63FC2B-5202-4C77-B1DD-FCF2A2136921}" srcId="{6F52E982-2992-406C-B552-D8680746B8C6}" destId="{DB6B4D52-C01F-4472-B554-CD74E55925E2}" srcOrd="0" destOrd="0" parTransId="{E91DAB96-9602-416E-B1FB-CF3EA19CA2C1}" sibTransId="{46CA4B24-3F52-4851-A48E-E2561853A1BD}"/>
    <dgm:cxn modelId="{8108F63B-50C3-437C-BC5C-E9AF28A51D26}" srcId="{EB95DAD2-F801-43AB-B242-AED35275481E}" destId="{6F52E982-2992-406C-B552-D8680746B8C6}" srcOrd="0" destOrd="0" parTransId="{EE735599-E509-43E0-9E40-6F75B3E0F2FD}" sibTransId="{32A8C44E-49ED-4D0B-84A3-88A221D9AE70}"/>
    <dgm:cxn modelId="{95D5B05C-B995-40DB-BCD7-9AC4E6BFD262}" srcId="{488FE2FC-F5AA-4D7B-95F9-A87E901D63D6}" destId="{09485FAF-F688-403B-8247-EA3627E8D15F}" srcOrd="0" destOrd="0" parTransId="{2029AE05-4FE8-4791-B863-5F7F2DC3A519}" sibTransId="{CA868FD5-9B26-4538-A8CF-8C92DDE72D35}"/>
    <dgm:cxn modelId="{DAD92364-72CC-4DCF-A97A-65E2FB8760B2}" type="presOf" srcId="{69636D91-66E6-48AF-A7F0-D8228709B741}" destId="{AAC07E29-3DFF-4746-87E3-4C13A1B2D684}" srcOrd="0" destOrd="0" presId="urn:microsoft.com/office/officeart/2017/3/layout/DropPinTimeline"/>
    <dgm:cxn modelId="{DB66894A-1822-4614-BD70-3AD6A87AB9B0}" type="presOf" srcId="{16D3A96E-746F-4D3B-9E7D-8B8042901493}" destId="{7ACF185A-0522-4EE9-851F-152E66B118A4}" srcOrd="0" destOrd="0" presId="urn:microsoft.com/office/officeart/2017/3/layout/DropPinTimeline"/>
    <dgm:cxn modelId="{67BCE74B-6DE1-4B01-91CC-4D13A50FF2A1}" srcId="{EB95DAD2-F801-43AB-B242-AED35275481E}" destId="{488FE2FC-F5AA-4D7B-95F9-A87E901D63D6}" srcOrd="2" destOrd="0" parTransId="{08815BDD-B13A-40EC-B086-D818DDCA8BD8}" sibTransId="{CE0E57D1-B0DB-467F-9028-A2783F533CEA}"/>
    <dgm:cxn modelId="{1D861B4E-BCAB-4C60-A8AE-E807FA8673DD}" type="presOf" srcId="{C08798C8-4D57-4DD1-8A83-383250210835}" destId="{C9E52171-6DE6-4BAE-A54C-B7B7B82B434A}" srcOrd="0" destOrd="0" presId="urn:microsoft.com/office/officeart/2017/3/layout/DropPinTimeline"/>
    <dgm:cxn modelId="{8371D09D-66A7-486A-802E-8C79B003CA8B}" srcId="{16D3A96E-746F-4D3B-9E7D-8B8042901493}" destId="{439401E2-BDBD-4571-9690-E04CEDDA435B}" srcOrd="0" destOrd="0" parTransId="{CB98FE00-04B0-46F2-B9CE-21757A621E42}" sibTransId="{5384531E-BC21-4C77-A820-048066EF2C61}"/>
    <dgm:cxn modelId="{0350E0D4-F2B7-4F18-8D32-ABC639D0346C}" type="presOf" srcId="{488FE2FC-F5AA-4D7B-95F9-A87E901D63D6}" destId="{DC3B5C7E-1C9B-42A4-B9DC-802498EF9052}" srcOrd="0" destOrd="0" presId="urn:microsoft.com/office/officeart/2017/3/layout/DropPinTimeline"/>
    <dgm:cxn modelId="{B3B8B6D5-D73B-4AA9-975D-DA54042164C3}" type="presOf" srcId="{EB95DAD2-F801-43AB-B242-AED35275481E}" destId="{F24834C8-D3CE-4BFD-B6E4-CFD4B21C4B85}" srcOrd="0" destOrd="0" presId="urn:microsoft.com/office/officeart/2017/3/layout/DropPinTimeline"/>
    <dgm:cxn modelId="{480B4BE0-7461-42CB-9C47-E4415743B2CB}" type="presOf" srcId="{6F52E982-2992-406C-B552-D8680746B8C6}" destId="{93CCCAA2-D05E-4A24-9400-509CA4D6EEEC}" srcOrd="0" destOrd="0" presId="urn:microsoft.com/office/officeart/2017/3/layout/DropPinTimeline"/>
    <dgm:cxn modelId="{77F761E2-5355-4A03-9614-594003D34381}" type="presOf" srcId="{439401E2-BDBD-4571-9690-E04CEDDA435B}" destId="{893F7F3E-9AF6-40C3-A425-4D2A691CC004}" srcOrd="0" destOrd="0" presId="urn:microsoft.com/office/officeart/2017/3/layout/DropPinTimeline"/>
    <dgm:cxn modelId="{B845DBEC-0C4B-4734-B8F1-329AE0E8BFF0}" srcId="{69636D91-66E6-48AF-A7F0-D8228709B741}" destId="{C08798C8-4D57-4DD1-8A83-383250210835}" srcOrd="0" destOrd="0" parTransId="{6C4A53E5-E89A-452F-A7EB-5E2B4F88662A}" sibTransId="{3780C876-D2B1-48BD-9BB9-7681DB1ACFE4}"/>
    <dgm:cxn modelId="{F4732FF2-2B02-415E-84C6-C938EA519F56}" type="presOf" srcId="{DB6B4D52-C01F-4472-B554-CD74E55925E2}" destId="{5EB4A920-7D7D-4373-961B-DE84C64BD503}" srcOrd="0" destOrd="0" presId="urn:microsoft.com/office/officeart/2017/3/layout/DropPinTimeline"/>
    <dgm:cxn modelId="{399FF6FB-A3E2-4EED-97EC-8DD8A5D9151D}" srcId="{EB95DAD2-F801-43AB-B242-AED35275481E}" destId="{16D3A96E-746F-4D3B-9E7D-8B8042901493}" srcOrd="1" destOrd="0" parTransId="{E274F9BD-4576-421A-8D32-340369579B0D}" sibTransId="{0B71F1A8-0AE6-4699-8427-A24E3478689C}"/>
    <dgm:cxn modelId="{9FFAC04C-32BC-4DE8-B99E-6F1804FC9460}" type="presParOf" srcId="{F24834C8-D3CE-4BFD-B6E4-CFD4B21C4B85}" destId="{B7699CB3-133A-4DBE-9830-B8021DB889B5}" srcOrd="0" destOrd="0" presId="urn:microsoft.com/office/officeart/2017/3/layout/DropPinTimeline"/>
    <dgm:cxn modelId="{ABE8F480-BED1-42E4-88E6-6FFC8CC4DB7B}" type="presParOf" srcId="{F24834C8-D3CE-4BFD-B6E4-CFD4B21C4B85}" destId="{8BF7BD63-0723-4C79-BDE9-BA84F9C23089}" srcOrd="1" destOrd="0" presId="urn:microsoft.com/office/officeart/2017/3/layout/DropPinTimeline"/>
    <dgm:cxn modelId="{D40C6D13-AC82-4B27-8CE6-76B89CD048BA}" type="presParOf" srcId="{8BF7BD63-0723-4C79-BDE9-BA84F9C23089}" destId="{535D9BF9-3CE6-438D-ABBE-43F09B288F75}" srcOrd="0" destOrd="0" presId="urn:microsoft.com/office/officeart/2017/3/layout/DropPinTimeline"/>
    <dgm:cxn modelId="{4810B13D-07DE-4EE3-808D-CAD385BBDAF0}" type="presParOf" srcId="{535D9BF9-3CE6-438D-ABBE-43F09B288F75}" destId="{E2970974-76C2-4E93-A8FD-CAC6D052E41A}" srcOrd="0" destOrd="0" presId="urn:microsoft.com/office/officeart/2017/3/layout/DropPinTimeline"/>
    <dgm:cxn modelId="{C137BEC7-5799-48A0-B584-BFE6AD311EE7}" type="presParOf" srcId="{535D9BF9-3CE6-438D-ABBE-43F09B288F75}" destId="{0A506C4C-A0ED-42BB-9D9A-564003B519D3}" srcOrd="1" destOrd="0" presId="urn:microsoft.com/office/officeart/2017/3/layout/DropPinTimeline"/>
    <dgm:cxn modelId="{BDCC0C4A-7466-4DBB-B31A-9CECFBCA4FD7}" type="presParOf" srcId="{0A506C4C-A0ED-42BB-9D9A-564003B519D3}" destId="{27B31865-DB66-4E63-ACE0-FDF69B08A932}" srcOrd="0" destOrd="0" presId="urn:microsoft.com/office/officeart/2017/3/layout/DropPinTimeline"/>
    <dgm:cxn modelId="{B0F6961E-EA44-466E-B13C-30B9CAA8AABA}" type="presParOf" srcId="{0A506C4C-A0ED-42BB-9D9A-564003B519D3}" destId="{8954E94E-A289-4E4F-8A18-CB111B57BAD8}" srcOrd="1" destOrd="0" presId="urn:microsoft.com/office/officeart/2017/3/layout/DropPinTimeline"/>
    <dgm:cxn modelId="{045D9731-75E8-40AB-B9B5-975F50D2F701}" type="presParOf" srcId="{535D9BF9-3CE6-438D-ABBE-43F09B288F75}" destId="{5EB4A920-7D7D-4373-961B-DE84C64BD503}" srcOrd="2" destOrd="0" presId="urn:microsoft.com/office/officeart/2017/3/layout/DropPinTimeline"/>
    <dgm:cxn modelId="{43DA7E9B-FE15-4F3D-93EF-9A4360FFE994}" type="presParOf" srcId="{535D9BF9-3CE6-438D-ABBE-43F09B288F75}" destId="{93CCCAA2-D05E-4A24-9400-509CA4D6EEEC}" srcOrd="3" destOrd="0" presId="urn:microsoft.com/office/officeart/2017/3/layout/DropPinTimeline"/>
    <dgm:cxn modelId="{0A52A533-97D0-4602-9541-E9FBC94CE986}" type="presParOf" srcId="{535D9BF9-3CE6-438D-ABBE-43F09B288F75}" destId="{DFE21F52-1490-466F-A7E3-1AADD284E845}" srcOrd="4" destOrd="0" presId="urn:microsoft.com/office/officeart/2017/3/layout/DropPinTimeline"/>
    <dgm:cxn modelId="{C1C3398C-3D3E-4653-AD90-225CC96E3E4A}" type="presParOf" srcId="{535D9BF9-3CE6-438D-ABBE-43F09B288F75}" destId="{727BB250-2372-4EFB-9BC9-88FC7226483E}" srcOrd="5" destOrd="0" presId="urn:microsoft.com/office/officeart/2017/3/layout/DropPinTimeline"/>
    <dgm:cxn modelId="{677A55C5-6C5E-4210-9B97-100E564443B8}" type="presParOf" srcId="{8BF7BD63-0723-4C79-BDE9-BA84F9C23089}" destId="{3559A730-0D64-4749-A17B-2C483CA1B608}" srcOrd="1" destOrd="0" presId="urn:microsoft.com/office/officeart/2017/3/layout/DropPinTimeline"/>
    <dgm:cxn modelId="{05B24094-A5B3-437C-AAB8-9BA67FE53604}" type="presParOf" srcId="{8BF7BD63-0723-4C79-BDE9-BA84F9C23089}" destId="{4CB0622D-7B9C-4E1E-890D-AF1A29BF49F4}" srcOrd="2" destOrd="0" presId="urn:microsoft.com/office/officeart/2017/3/layout/DropPinTimeline"/>
    <dgm:cxn modelId="{FB379B8B-4EDF-4E0D-8BAB-304BB64854D7}" type="presParOf" srcId="{4CB0622D-7B9C-4E1E-890D-AF1A29BF49F4}" destId="{A7A2A825-CD14-4A97-A692-493404CAE046}" srcOrd="0" destOrd="0" presId="urn:microsoft.com/office/officeart/2017/3/layout/DropPinTimeline"/>
    <dgm:cxn modelId="{16F44B1D-1E24-455D-8091-C239CD24E5E8}" type="presParOf" srcId="{4CB0622D-7B9C-4E1E-890D-AF1A29BF49F4}" destId="{31FC7520-7A02-432C-AC2E-9A8DBA2432C1}" srcOrd="1" destOrd="0" presId="urn:microsoft.com/office/officeart/2017/3/layout/DropPinTimeline"/>
    <dgm:cxn modelId="{A533BAB7-B297-4662-AA86-AB6E49A93958}" type="presParOf" srcId="{31FC7520-7A02-432C-AC2E-9A8DBA2432C1}" destId="{AF30B737-A23E-4E33-B4D8-131EA5E2EC96}" srcOrd="0" destOrd="0" presId="urn:microsoft.com/office/officeart/2017/3/layout/DropPinTimeline"/>
    <dgm:cxn modelId="{F0E8BD66-5E75-4797-93D6-6C3B276821B5}" type="presParOf" srcId="{31FC7520-7A02-432C-AC2E-9A8DBA2432C1}" destId="{1FFD27E8-D449-4302-AB5A-5A816F3A9ECC}" srcOrd="1" destOrd="0" presId="urn:microsoft.com/office/officeart/2017/3/layout/DropPinTimeline"/>
    <dgm:cxn modelId="{6ACDB216-8028-42D7-9956-CCB793C46404}" type="presParOf" srcId="{4CB0622D-7B9C-4E1E-890D-AF1A29BF49F4}" destId="{893F7F3E-9AF6-40C3-A425-4D2A691CC004}" srcOrd="2" destOrd="0" presId="urn:microsoft.com/office/officeart/2017/3/layout/DropPinTimeline"/>
    <dgm:cxn modelId="{40EA5BFC-EBF8-46FB-BA62-599045774AE1}" type="presParOf" srcId="{4CB0622D-7B9C-4E1E-890D-AF1A29BF49F4}" destId="{7ACF185A-0522-4EE9-851F-152E66B118A4}" srcOrd="3" destOrd="0" presId="urn:microsoft.com/office/officeart/2017/3/layout/DropPinTimeline"/>
    <dgm:cxn modelId="{44E0B226-8D4E-40FE-8FF7-E2A906FBB1DB}" type="presParOf" srcId="{4CB0622D-7B9C-4E1E-890D-AF1A29BF49F4}" destId="{9EA6D3EB-A4DF-42E6-9EC4-6BFEB8AA7047}" srcOrd="4" destOrd="0" presId="urn:microsoft.com/office/officeart/2017/3/layout/DropPinTimeline"/>
    <dgm:cxn modelId="{C002B5DE-4D1B-44EC-A0AB-AC9F71CE621D}" type="presParOf" srcId="{4CB0622D-7B9C-4E1E-890D-AF1A29BF49F4}" destId="{ABE2A4FF-0D66-4AB0-AEED-8C9F20E7C44D}" srcOrd="5" destOrd="0" presId="urn:microsoft.com/office/officeart/2017/3/layout/DropPinTimeline"/>
    <dgm:cxn modelId="{20A7339A-498C-4ED2-AC6F-C0652F1C44BB}" type="presParOf" srcId="{8BF7BD63-0723-4C79-BDE9-BA84F9C23089}" destId="{269321AA-FDB4-43AA-A0B4-CA6B4D4D1D52}" srcOrd="3" destOrd="0" presId="urn:microsoft.com/office/officeart/2017/3/layout/DropPinTimeline"/>
    <dgm:cxn modelId="{37D7DCE2-C58D-4159-AE23-E86C8407F5EE}" type="presParOf" srcId="{8BF7BD63-0723-4C79-BDE9-BA84F9C23089}" destId="{2B5AC92D-C908-4AC2-9632-9DC2A79A35A0}" srcOrd="4" destOrd="0" presId="urn:microsoft.com/office/officeart/2017/3/layout/DropPinTimeline"/>
    <dgm:cxn modelId="{3FA83F05-1B9D-4684-8F58-09CF9F265295}" type="presParOf" srcId="{2B5AC92D-C908-4AC2-9632-9DC2A79A35A0}" destId="{6D0DAFBB-95A1-4B28-94A4-C6D688D80B3E}" srcOrd="0" destOrd="0" presId="urn:microsoft.com/office/officeart/2017/3/layout/DropPinTimeline"/>
    <dgm:cxn modelId="{44BF078D-DC7E-4AF7-BEE9-02F1633956C4}" type="presParOf" srcId="{2B5AC92D-C908-4AC2-9632-9DC2A79A35A0}" destId="{3E0200F1-0F87-4842-9A23-D28DD006A42B}" srcOrd="1" destOrd="0" presId="urn:microsoft.com/office/officeart/2017/3/layout/DropPinTimeline"/>
    <dgm:cxn modelId="{957DD591-17CB-4597-9573-E290392C8170}" type="presParOf" srcId="{3E0200F1-0F87-4842-9A23-D28DD006A42B}" destId="{5C49EE11-48B6-4EC6-A2D2-3C5651D58811}" srcOrd="0" destOrd="0" presId="urn:microsoft.com/office/officeart/2017/3/layout/DropPinTimeline"/>
    <dgm:cxn modelId="{C10BD91C-6BEC-4497-8F8F-56861CEA69EF}" type="presParOf" srcId="{3E0200F1-0F87-4842-9A23-D28DD006A42B}" destId="{5C371ADE-2C6F-49B7-B30F-C56AFD381B78}" srcOrd="1" destOrd="0" presId="urn:microsoft.com/office/officeart/2017/3/layout/DropPinTimeline"/>
    <dgm:cxn modelId="{71EE35B7-473A-4748-A46F-36936F1B1265}" type="presParOf" srcId="{2B5AC92D-C908-4AC2-9632-9DC2A79A35A0}" destId="{4875B022-496F-4D6A-A922-383D15EF4CB6}" srcOrd="2" destOrd="0" presId="urn:microsoft.com/office/officeart/2017/3/layout/DropPinTimeline"/>
    <dgm:cxn modelId="{6B4CC1E1-07BF-4CBB-A148-C99559409917}" type="presParOf" srcId="{2B5AC92D-C908-4AC2-9632-9DC2A79A35A0}" destId="{DC3B5C7E-1C9B-42A4-B9DC-802498EF9052}" srcOrd="3" destOrd="0" presId="urn:microsoft.com/office/officeart/2017/3/layout/DropPinTimeline"/>
    <dgm:cxn modelId="{F67F34E5-1F91-412D-964E-56624A5FB81F}" type="presParOf" srcId="{2B5AC92D-C908-4AC2-9632-9DC2A79A35A0}" destId="{1951E73A-80C9-489D-9C5C-54FD6138602A}" srcOrd="4" destOrd="0" presId="urn:microsoft.com/office/officeart/2017/3/layout/DropPinTimeline"/>
    <dgm:cxn modelId="{E21748E2-7742-4108-9B52-7ADE3C06AAF3}" type="presParOf" srcId="{2B5AC92D-C908-4AC2-9632-9DC2A79A35A0}" destId="{BD209D2A-5AAF-42C3-B953-365B90A997EA}" srcOrd="5" destOrd="0" presId="urn:microsoft.com/office/officeart/2017/3/layout/DropPinTimeline"/>
    <dgm:cxn modelId="{13A0CD6A-42A8-4752-B25A-4B7FD7792BE0}" type="presParOf" srcId="{8BF7BD63-0723-4C79-BDE9-BA84F9C23089}" destId="{4E833693-00A3-4969-9FFE-F015AE0B0F72}" srcOrd="5" destOrd="0" presId="urn:microsoft.com/office/officeart/2017/3/layout/DropPinTimeline"/>
    <dgm:cxn modelId="{0FADB984-526F-4597-9F0A-A8B9DD284059}" type="presParOf" srcId="{8BF7BD63-0723-4C79-BDE9-BA84F9C23089}" destId="{BB9B8EAC-0D3D-44AB-8E9E-18728E8F646E}" srcOrd="6" destOrd="0" presId="urn:microsoft.com/office/officeart/2017/3/layout/DropPinTimeline"/>
    <dgm:cxn modelId="{DA53198F-C2C1-485B-94A3-D4C34D5E7BC3}" type="presParOf" srcId="{BB9B8EAC-0D3D-44AB-8E9E-18728E8F646E}" destId="{02962D15-F1B5-4A65-B26A-750978EB8F44}" srcOrd="0" destOrd="0" presId="urn:microsoft.com/office/officeart/2017/3/layout/DropPinTimeline"/>
    <dgm:cxn modelId="{4E5823A6-202A-4CBE-8481-EF1A615183CC}" type="presParOf" srcId="{BB9B8EAC-0D3D-44AB-8E9E-18728E8F646E}" destId="{1FF3B21D-81CA-4C2E-96F9-C03F9A0EBFC3}" srcOrd="1" destOrd="0" presId="urn:microsoft.com/office/officeart/2017/3/layout/DropPinTimeline"/>
    <dgm:cxn modelId="{2A4E6763-2805-41F8-864C-7662DCB7146A}" type="presParOf" srcId="{1FF3B21D-81CA-4C2E-96F9-C03F9A0EBFC3}" destId="{BB349B5E-DBDB-4B65-95EA-0B999BF05E1B}" srcOrd="0" destOrd="0" presId="urn:microsoft.com/office/officeart/2017/3/layout/DropPinTimeline"/>
    <dgm:cxn modelId="{7FADB3EF-FF8B-4777-A7C8-46F7F8615EB4}" type="presParOf" srcId="{1FF3B21D-81CA-4C2E-96F9-C03F9A0EBFC3}" destId="{37B473CF-5F74-43F1-84B7-B18FF5193C8D}" srcOrd="1" destOrd="0" presId="urn:microsoft.com/office/officeart/2017/3/layout/DropPinTimeline"/>
    <dgm:cxn modelId="{8E86AE69-6C75-4975-B5FC-5FD8DFF8B527}" type="presParOf" srcId="{BB9B8EAC-0D3D-44AB-8E9E-18728E8F646E}" destId="{C9E52171-6DE6-4BAE-A54C-B7B7B82B434A}" srcOrd="2" destOrd="0" presId="urn:microsoft.com/office/officeart/2017/3/layout/DropPinTimeline"/>
    <dgm:cxn modelId="{C1803F41-A399-418B-8C51-23CDC997A4B0}" type="presParOf" srcId="{BB9B8EAC-0D3D-44AB-8E9E-18728E8F646E}" destId="{AAC07E29-3DFF-4746-87E3-4C13A1B2D684}" srcOrd="3" destOrd="0" presId="urn:microsoft.com/office/officeart/2017/3/layout/DropPinTimeline"/>
    <dgm:cxn modelId="{E2F27299-E3D1-46B4-9887-EE349D310EBD}" type="presParOf" srcId="{BB9B8EAC-0D3D-44AB-8E9E-18728E8F646E}" destId="{59993437-A56A-46D1-9EFF-7D6F135944A8}" srcOrd="4" destOrd="0" presId="urn:microsoft.com/office/officeart/2017/3/layout/DropPinTimeline"/>
    <dgm:cxn modelId="{1B4D928F-7FF0-41FA-AF78-3FE969EA56DF}" type="presParOf" srcId="{BB9B8EAC-0D3D-44AB-8E9E-18728E8F646E}" destId="{C3051403-9615-4B9D-A20D-6BCBDF02F0B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38" y="159943"/>
          <a:ext cx="3685337" cy="8174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The brain as an information processing machine.</a:t>
          </a:r>
        </a:p>
      </dsp:txBody>
      <dsp:txXfrm>
        <a:off x="38" y="159943"/>
        <a:ext cx="3685337" cy="817467"/>
      </dsp:txXfrm>
    </dsp:sp>
    <dsp:sp modelId="{057C3BCC-3CA5-4CC4-B7F5-24388E3176BF}">
      <dsp:nvSpPr>
        <dsp:cNvPr id="0" name=""/>
        <dsp:cNvSpPr/>
      </dsp:nvSpPr>
      <dsp:spPr>
        <a:xfrm>
          <a:off x="38" y="977411"/>
          <a:ext cx="3685337" cy="22948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Requires scientific theories of how the brain works</a:t>
          </a:r>
        </a:p>
      </dsp:txBody>
      <dsp:txXfrm>
        <a:off x="38" y="977411"/>
        <a:ext cx="3685337" cy="2294819"/>
      </dsp:txXfrm>
    </dsp:sp>
    <dsp:sp modelId="{35853A24-3A1A-4732-AB27-64EAA882E8E5}">
      <dsp:nvSpPr>
        <dsp:cNvPr id="0" name=""/>
        <dsp:cNvSpPr/>
      </dsp:nvSpPr>
      <dsp:spPr>
        <a:xfrm>
          <a:off x="4201323" y="159943"/>
          <a:ext cx="3685337" cy="81746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How to understand cognition as a computational process? </a:t>
          </a:r>
        </a:p>
      </dsp:txBody>
      <dsp:txXfrm>
        <a:off x="4201323" y="159943"/>
        <a:ext cx="3685337" cy="817467"/>
      </dsp:txXfrm>
    </dsp:sp>
    <dsp:sp modelId="{39A921E0-BCBA-470A-9186-791A7E8DF1C7}">
      <dsp:nvSpPr>
        <dsp:cNvPr id="0" name=""/>
        <dsp:cNvSpPr/>
      </dsp:nvSpPr>
      <dsp:spPr>
        <a:xfrm>
          <a:off x="4201323" y="977411"/>
          <a:ext cx="3685337" cy="22948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Introspection: try to think about how we think.</a:t>
          </a:r>
        </a:p>
        <a:p>
          <a:pPr marL="228600" lvl="1" indent="-228600" algn="l" defTabSz="977900">
            <a:lnSpc>
              <a:spcPct val="90000"/>
            </a:lnSpc>
            <a:spcBef>
              <a:spcPct val="0"/>
            </a:spcBef>
            <a:spcAft>
              <a:spcPct val="15000"/>
            </a:spcAft>
            <a:buChar char="•"/>
          </a:pPr>
          <a:r>
            <a:rPr lang="en-US" sz="2200" kern="1200" dirty="0"/>
            <a:t>Predict the behavior of human subjects.</a:t>
          </a:r>
        </a:p>
        <a:p>
          <a:pPr marL="228600" lvl="1" indent="-228600" algn="l" defTabSz="977900">
            <a:lnSpc>
              <a:spcPct val="90000"/>
            </a:lnSpc>
            <a:spcBef>
              <a:spcPct val="0"/>
            </a:spcBef>
            <a:spcAft>
              <a:spcPct val="15000"/>
            </a:spcAft>
            <a:buChar char="•"/>
          </a:pPr>
          <a:r>
            <a:rPr lang="en-US" sz="2200" kern="1200" dirty="0"/>
            <a:t>Image the brain, examine neurological data</a:t>
          </a:r>
        </a:p>
      </dsp:txBody>
      <dsp:txXfrm>
        <a:off x="4201323" y="977411"/>
        <a:ext cx="3685337" cy="2294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4217222" y="2794186"/>
          <a:ext cx="816229"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DL</a:t>
          </a:r>
        </a:p>
      </dsp:txBody>
      <dsp:txXfrm>
        <a:off x="4336757" y="2996903"/>
        <a:ext cx="577161"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99CB3-133A-4DBE-9830-B8021DB889B5}">
      <dsp:nvSpPr>
        <dsp:cNvPr id="0" name=""/>
        <dsp:cNvSpPr/>
      </dsp:nvSpPr>
      <dsp:spPr>
        <a:xfrm>
          <a:off x="0" y="2828131"/>
          <a:ext cx="46863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27B31865-DB66-4E63-ACE0-FDF69B08A932}">
      <dsp:nvSpPr>
        <dsp:cNvPr id="0" name=""/>
        <dsp:cNvSpPr/>
      </dsp:nvSpPr>
      <dsp:spPr>
        <a:xfrm rot="8100000">
          <a:off x="75758" y="677590"/>
          <a:ext cx="364321" cy="364321"/>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54E94E-A289-4E4F-8A18-CB111B57BAD8}">
      <dsp:nvSpPr>
        <dsp:cNvPr id="0" name=""/>
        <dsp:cNvSpPr/>
      </dsp:nvSpPr>
      <dsp:spPr>
        <a:xfrm>
          <a:off x="116231" y="718063"/>
          <a:ext cx="283375" cy="28337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5EB4A920-7D7D-4373-961B-DE84C64BD503}">
      <dsp:nvSpPr>
        <dsp:cNvPr id="0" name=""/>
        <dsp:cNvSpPr/>
      </dsp:nvSpPr>
      <dsp:spPr>
        <a:xfrm>
          <a:off x="515534" y="1153877"/>
          <a:ext cx="1371837" cy="1674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During the 1991 </a:t>
          </a:r>
          <a:r>
            <a:rPr lang="en-US" sz="1100" b="1" kern="1200" dirty="0"/>
            <a:t>Gulf War</a:t>
          </a:r>
          <a:r>
            <a:rPr lang="en-US" sz="1100" kern="1200" dirty="0"/>
            <a:t>, US forces deployed an AI logistics planning and scheduling program that involved up to 50,000 vehicles, cargo, and people </a:t>
          </a:r>
        </a:p>
      </dsp:txBody>
      <dsp:txXfrm>
        <a:off x="515534" y="1153877"/>
        <a:ext cx="1371837" cy="1674253"/>
      </dsp:txXfrm>
    </dsp:sp>
    <dsp:sp modelId="{93CCCAA2-D05E-4A24-9400-509CA4D6EEEC}">
      <dsp:nvSpPr>
        <dsp:cNvPr id="0" name=""/>
        <dsp:cNvSpPr/>
      </dsp:nvSpPr>
      <dsp:spPr>
        <a:xfrm>
          <a:off x="515534" y="565626"/>
          <a:ext cx="1371837" cy="58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1991</a:t>
          </a:r>
        </a:p>
      </dsp:txBody>
      <dsp:txXfrm>
        <a:off x="515534" y="565626"/>
        <a:ext cx="1371837" cy="588251"/>
      </dsp:txXfrm>
    </dsp:sp>
    <dsp:sp modelId="{DFE21F52-1490-466F-A7E3-1AADD284E845}">
      <dsp:nvSpPr>
        <dsp:cNvPr id="0" name=""/>
        <dsp:cNvSpPr/>
      </dsp:nvSpPr>
      <dsp:spPr>
        <a:xfrm>
          <a:off x="257919" y="1153877"/>
          <a:ext cx="0" cy="1674253"/>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E2970974-76C2-4E93-A8FD-CAC6D052E41A}">
      <dsp:nvSpPr>
        <dsp:cNvPr id="0" name=""/>
        <dsp:cNvSpPr/>
      </dsp:nvSpPr>
      <dsp:spPr>
        <a:xfrm>
          <a:off x="248060" y="2775188"/>
          <a:ext cx="92741" cy="105885"/>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F30B737-A23E-4E33-B4D8-131EA5E2EC96}">
      <dsp:nvSpPr>
        <dsp:cNvPr id="0" name=""/>
        <dsp:cNvSpPr/>
      </dsp:nvSpPr>
      <dsp:spPr>
        <a:xfrm rot="18900000">
          <a:off x="1008632" y="4614350"/>
          <a:ext cx="364321" cy="364321"/>
        </a:xfrm>
        <a:prstGeom prst="teardrop">
          <a:avLst>
            <a:gd name="adj" fmla="val 115000"/>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FFD27E8-D449-4302-AB5A-5A816F3A9ECC}">
      <dsp:nvSpPr>
        <dsp:cNvPr id="0" name=""/>
        <dsp:cNvSpPr/>
      </dsp:nvSpPr>
      <dsp:spPr>
        <a:xfrm>
          <a:off x="1049105" y="4654823"/>
          <a:ext cx="283375" cy="28337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893F7F3E-9AF6-40C3-A425-4D2A691CC004}">
      <dsp:nvSpPr>
        <dsp:cNvPr id="0" name=""/>
        <dsp:cNvSpPr/>
      </dsp:nvSpPr>
      <dsp:spPr>
        <a:xfrm>
          <a:off x="1448408" y="2828131"/>
          <a:ext cx="1371837" cy="1674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1" kern="1200" dirty="0"/>
            <a:t>NASA’s</a:t>
          </a:r>
          <a:r>
            <a:rPr lang="en-US" sz="1100" kern="1200" dirty="0"/>
            <a:t> Remote Agent software operated the Deep Space 1 spacecraft during two experiments in May 1999</a:t>
          </a:r>
        </a:p>
      </dsp:txBody>
      <dsp:txXfrm>
        <a:off x="1448408" y="2828131"/>
        <a:ext cx="1371837" cy="1674253"/>
      </dsp:txXfrm>
    </dsp:sp>
    <dsp:sp modelId="{7ACF185A-0522-4EE9-851F-152E66B118A4}">
      <dsp:nvSpPr>
        <dsp:cNvPr id="0" name=""/>
        <dsp:cNvSpPr/>
      </dsp:nvSpPr>
      <dsp:spPr>
        <a:xfrm>
          <a:off x="1448408" y="4502385"/>
          <a:ext cx="1371837" cy="58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May 1999</a:t>
          </a:r>
        </a:p>
      </dsp:txBody>
      <dsp:txXfrm>
        <a:off x="1448408" y="4502385"/>
        <a:ext cx="1371837" cy="588251"/>
      </dsp:txXfrm>
    </dsp:sp>
    <dsp:sp modelId="{9EA6D3EB-A4DF-42E6-9EC4-6BFEB8AA7047}">
      <dsp:nvSpPr>
        <dsp:cNvPr id="0" name=""/>
        <dsp:cNvSpPr/>
      </dsp:nvSpPr>
      <dsp:spPr>
        <a:xfrm>
          <a:off x="1190793" y="2828131"/>
          <a:ext cx="0" cy="1674253"/>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A7A2A825-CD14-4A97-A692-493404CAE046}">
      <dsp:nvSpPr>
        <dsp:cNvPr id="0" name=""/>
        <dsp:cNvSpPr/>
      </dsp:nvSpPr>
      <dsp:spPr>
        <a:xfrm>
          <a:off x="1180934" y="2775188"/>
          <a:ext cx="92741" cy="105885"/>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49EE11-48B6-4EC6-A2D2-3C5651D58811}">
      <dsp:nvSpPr>
        <dsp:cNvPr id="0" name=""/>
        <dsp:cNvSpPr/>
      </dsp:nvSpPr>
      <dsp:spPr>
        <a:xfrm rot="8100000">
          <a:off x="1941507" y="677590"/>
          <a:ext cx="364321" cy="364321"/>
        </a:xfrm>
        <a:prstGeom prst="teardrop">
          <a:avLst>
            <a:gd name="adj" fmla="val 115000"/>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371ADE-2C6F-49B7-B30F-C56AFD381B78}">
      <dsp:nvSpPr>
        <dsp:cNvPr id="0" name=""/>
        <dsp:cNvSpPr/>
      </dsp:nvSpPr>
      <dsp:spPr>
        <a:xfrm>
          <a:off x="1981980" y="718063"/>
          <a:ext cx="283375" cy="28337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875B022-496F-4D6A-A922-383D15EF4CB6}">
      <dsp:nvSpPr>
        <dsp:cNvPr id="0" name=""/>
        <dsp:cNvSpPr/>
      </dsp:nvSpPr>
      <dsp:spPr>
        <a:xfrm>
          <a:off x="2381282" y="1153877"/>
          <a:ext cx="1371837" cy="1674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In 2004, </a:t>
          </a:r>
          <a:r>
            <a:rPr lang="en-US" sz="1100" b="1" kern="1200" dirty="0"/>
            <a:t>NASA</a:t>
          </a:r>
          <a:r>
            <a:rPr lang="en-US" sz="1100" kern="1200" dirty="0"/>
            <a:t> introduced the MAPGEN system to plan the daily operations for the Mars Exploration Rovers</a:t>
          </a:r>
        </a:p>
      </dsp:txBody>
      <dsp:txXfrm>
        <a:off x="2381282" y="1153877"/>
        <a:ext cx="1371837" cy="1674253"/>
      </dsp:txXfrm>
    </dsp:sp>
    <dsp:sp modelId="{DC3B5C7E-1C9B-42A4-B9DC-802498EF9052}">
      <dsp:nvSpPr>
        <dsp:cNvPr id="0" name=""/>
        <dsp:cNvSpPr/>
      </dsp:nvSpPr>
      <dsp:spPr>
        <a:xfrm>
          <a:off x="2381282" y="565626"/>
          <a:ext cx="1371837" cy="58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2004</a:t>
          </a:r>
        </a:p>
      </dsp:txBody>
      <dsp:txXfrm>
        <a:off x="2381282" y="565626"/>
        <a:ext cx="1371837" cy="588251"/>
      </dsp:txXfrm>
    </dsp:sp>
    <dsp:sp modelId="{1951E73A-80C9-489D-9C5C-54FD6138602A}">
      <dsp:nvSpPr>
        <dsp:cNvPr id="0" name=""/>
        <dsp:cNvSpPr/>
      </dsp:nvSpPr>
      <dsp:spPr>
        <a:xfrm>
          <a:off x="2123668" y="1153877"/>
          <a:ext cx="0" cy="1674253"/>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6D0DAFBB-95A1-4B28-94A4-C6D688D80B3E}">
      <dsp:nvSpPr>
        <dsp:cNvPr id="0" name=""/>
        <dsp:cNvSpPr/>
      </dsp:nvSpPr>
      <dsp:spPr>
        <a:xfrm>
          <a:off x="2113808" y="2775188"/>
          <a:ext cx="92741" cy="105885"/>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349B5E-DBDB-4B65-95EA-0B999BF05E1B}">
      <dsp:nvSpPr>
        <dsp:cNvPr id="0" name=""/>
        <dsp:cNvSpPr/>
      </dsp:nvSpPr>
      <dsp:spPr>
        <a:xfrm rot="18900000">
          <a:off x="2874381" y="4614350"/>
          <a:ext cx="364321" cy="364321"/>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B473CF-5F74-43F1-84B7-B18FF5193C8D}">
      <dsp:nvSpPr>
        <dsp:cNvPr id="0" name=""/>
        <dsp:cNvSpPr/>
      </dsp:nvSpPr>
      <dsp:spPr>
        <a:xfrm>
          <a:off x="2914854" y="4654823"/>
          <a:ext cx="283375" cy="283375"/>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9E52171-6DE6-4BAE-A54C-B7B7B82B434A}">
      <dsp:nvSpPr>
        <dsp:cNvPr id="0" name=""/>
        <dsp:cNvSpPr/>
      </dsp:nvSpPr>
      <dsp:spPr>
        <a:xfrm>
          <a:off x="3314156" y="2828131"/>
          <a:ext cx="1371837" cy="1674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Optimized Prime: How AI And Anticipation Power </a:t>
          </a:r>
          <a:r>
            <a:rPr lang="en-US" sz="1100" b="1" kern="1200" dirty="0"/>
            <a:t>Amazon</a:t>
          </a:r>
          <a:r>
            <a:rPr lang="en-US" sz="1100" b="0" kern="1200" dirty="0"/>
            <a:t>'s</a:t>
          </a:r>
          <a:r>
            <a:rPr lang="en-US" sz="1100" kern="1200" dirty="0"/>
            <a:t> 1-Hour Deliveries</a:t>
          </a:r>
        </a:p>
      </dsp:txBody>
      <dsp:txXfrm>
        <a:off x="3314156" y="2828131"/>
        <a:ext cx="1371837" cy="1674253"/>
      </dsp:txXfrm>
    </dsp:sp>
    <dsp:sp modelId="{AAC07E29-3DFF-4746-87E3-4C13A1B2D684}">
      <dsp:nvSpPr>
        <dsp:cNvPr id="0" name=""/>
        <dsp:cNvSpPr/>
      </dsp:nvSpPr>
      <dsp:spPr>
        <a:xfrm>
          <a:off x="3314156" y="4502385"/>
          <a:ext cx="1371837" cy="5882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2018</a:t>
          </a:r>
        </a:p>
      </dsp:txBody>
      <dsp:txXfrm>
        <a:off x="3314156" y="4502385"/>
        <a:ext cx="1371837" cy="588251"/>
      </dsp:txXfrm>
    </dsp:sp>
    <dsp:sp modelId="{59993437-A56A-46D1-9EFF-7D6F135944A8}">
      <dsp:nvSpPr>
        <dsp:cNvPr id="0" name=""/>
        <dsp:cNvSpPr/>
      </dsp:nvSpPr>
      <dsp:spPr>
        <a:xfrm>
          <a:off x="3056542" y="2828131"/>
          <a:ext cx="0" cy="1674253"/>
        </a:xfrm>
        <a:prstGeom prst="line">
          <a:avLst/>
        </a:prstGeom>
        <a:noFill/>
        <a:ln w="12700" cap="flat" cmpd="sng" algn="ctr">
          <a:solidFill>
            <a:schemeClr val="accent2">
              <a:hueOff val="-1455363"/>
              <a:satOff val="-83928"/>
              <a:lumOff val="8628"/>
              <a:alphaOff val="0"/>
            </a:schemeClr>
          </a:solidFill>
          <a:prstDash val="dash"/>
          <a:miter lim="800000"/>
        </a:ln>
        <a:effectLst/>
      </dsp:spPr>
      <dsp:style>
        <a:lnRef idx="1">
          <a:scrgbClr r="0" g="0" b="0"/>
        </a:lnRef>
        <a:fillRef idx="0">
          <a:scrgbClr r="0" g="0" b="0"/>
        </a:fillRef>
        <a:effectRef idx="0">
          <a:scrgbClr r="0" g="0" b="0"/>
        </a:effectRef>
        <a:fontRef idx="minor"/>
      </dsp:style>
    </dsp:sp>
    <dsp:sp modelId="{02962D15-F1B5-4A65-B26A-750978EB8F44}">
      <dsp:nvSpPr>
        <dsp:cNvPr id="0" name=""/>
        <dsp:cNvSpPr/>
      </dsp:nvSpPr>
      <dsp:spPr>
        <a:xfrm>
          <a:off x="3046682" y="2775188"/>
          <a:ext cx="92741" cy="105885"/>
        </a:xfrm>
        <a:prstGeom prst="ellipse">
          <a:avLst/>
        </a:prstGeom>
        <a:solidFill>
          <a:schemeClr val="accent2">
            <a:hueOff val="-1455363"/>
            <a:satOff val="-83928"/>
            <a:lumOff val="8628"/>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30</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39</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29.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1.jpeg"/><Relationship Id="rId4" Type="http://schemas.openxmlformats.org/officeDocument/2006/relationships/image" Target="../media/image30.pn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4.png"/><Relationship Id="rId9" Type="http://schemas.openxmlformats.org/officeDocument/2006/relationships/hyperlink" Target="http://www.pcworld.com/businesscenter/article/219893/ibm_watson_vanquishes_human_jeopardy_foes.htm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51.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00"/>
                                        <p:tgtEl>
                                          <p:spTgt spid="2">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050"/>
                                        </p:tgtEl>
                                        <p:attrNameLst>
                                          <p:attrName>style.visibility</p:attrName>
                                        </p:attrNameLst>
                                      </p:cBhvr>
                                      <p:to>
                                        <p:strVal val="visible"/>
                                      </p:to>
                                    </p:set>
                                    <p:animEffect transition="in" filter="fade">
                                      <p:cBhvr>
                                        <p:cTn id="10" dur="7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861744" y="1748173"/>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30963" y="1799892"/>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861744" y="3713693"/>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400657"/>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eason and plan to achieve a </a:t>
            </a:r>
            <a:r>
              <a:rPr lang="en-US" sz="1600" b="1" kern="1200" dirty="0">
                <a:solidFill>
                  <a:schemeClr val="tx1"/>
                </a:solidFill>
                <a:latin typeface="+mn-lt"/>
                <a:ea typeface="+mn-ea"/>
                <a:cs typeface="+mn-cs"/>
              </a:rPr>
              <a:t>desired outcome</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1938202300"/>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fontScale="92500" lnSpcReduction="10000"/>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a:buFont typeface="Arial" pitchFamily="34" charset="0"/>
              <a:buChar char="•"/>
            </a:pPr>
            <a:endParaRPr lang="en-US" sz="1800" dirty="0"/>
          </a:p>
          <a:p>
            <a:pPr marL="0" indent="0">
              <a:buNone/>
            </a:pPr>
            <a:r>
              <a:rPr lang="en-US" sz="1800" dirty="0"/>
              <a:t>Why is this?</a:t>
            </a:r>
          </a:p>
          <a:p>
            <a:pPr lvl="1">
              <a:buFont typeface="Arial" pitchFamily="34" charset="0"/>
              <a:buChar char="•"/>
            </a:pPr>
            <a:r>
              <a:rPr lang="en-US" dirty="0"/>
              <a:t>Early AI researchers concentrated on the tasks that “white male scientists” found the most challenging, abilities of animals and two-year-</a:t>
            </a:r>
            <a:r>
              <a:rPr lang="en-US" dirty="0" err="1"/>
              <a:t>olds</a:t>
            </a:r>
            <a:r>
              <a:rPr lang="en-US" dirty="0"/>
              <a:t> were overlooked.</a:t>
            </a:r>
          </a:p>
          <a:p>
            <a:pPr lvl="1">
              <a:buFont typeface="Arial" pitchFamily="34" charset="0"/>
              <a:buChar char="•"/>
            </a:pPr>
            <a:r>
              <a:rPr lang="en-US" dirty="0"/>
              <a:t>We are least conscious of what our brain does best.</a:t>
            </a:r>
          </a:p>
          <a:p>
            <a:pPr lvl="1">
              <a:buFont typeface="Arial" pitchFamily="34" charset="0"/>
              <a:buChar char="•"/>
            </a:pPr>
            <a:r>
              <a:rPr lang="en-US" dirty="0"/>
              <a:t>Sensorimotor skills took millions of years to evolve.</a:t>
            </a:r>
          </a:p>
          <a:p>
            <a:pPr lvl="1">
              <a:buFont typeface="Arial" pitchFamily="34" charset="0"/>
              <a:buChar char="•"/>
            </a:pPr>
            <a:r>
              <a:rPr lang="en-US" dirty="0"/>
              <a:t>Our brains were not designed for abstract thinking.</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
        <p:cNvGrpSpPr/>
        <p:nvPr/>
      </p:nvGrpSpPr>
      <p:grpSpPr>
        <a:xfrm>
          <a:off x="0" y="0"/>
          <a:ext cx="0" cy="0"/>
          <a:chOff x="0" y="0"/>
          <a:chExt cx="0" cy="0"/>
        </a:xfrm>
      </p:grpSpPr>
      <p:sp>
        <p:nvSpPr>
          <p:cNvPr id="169990" name="Rectangle 73">
            <a:extLst>
              <a:ext uri="{FF2B5EF4-FFF2-40B4-BE49-F238E27FC236}">
                <a16:creationId xmlns:a16="http://schemas.microsoft.com/office/drawing/2014/main" id="{4841EA57-DEA6-4BE9-B11E-1FBCC76BE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t="27396" r="-3" b="-3"/>
          <a:stretch/>
        </p:blipFill>
        <p:spPr bwMode="auto">
          <a:xfrm>
            <a:off x="4444680" y="10"/>
            <a:ext cx="4699318" cy="2285990"/>
          </a:xfrm>
          <a:custGeom>
            <a:avLst/>
            <a:gdLst/>
            <a:ahLst/>
            <a:cxnLst/>
            <a:rect l="l" t="t" r="r" b="b"/>
            <a:pathLst>
              <a:path w="6265758" h="2286000">
                <a:moveTo>
                  <a:pt x="0" y="0"/>
                </a:moveTo>
                <a:lnTo>
                  <a:pt x="6265758" y="0"/>
                </a:lnTo>
                <a:lnTo>
                  <a:pt x="6265758" y="2286000"/>
                </a:lnTo>
                <a:lnTo>
                  <a:pt x="1062168" y="2286000"/>
                </a:lnTo>
                <a:lnTo>
                  <a:pt x="790683" y="1700078"/>
                </a:lnTo>
                <a:lnTo>
                  <a:pt x="787725" y="1700078"/>
                </a:lnTo>
                <a:close/>
              </a:path>
            </a:pathLst>
          </a:custGeom>
          <a:noFill/>
        </p:spPr>
      </p:pic>
      <p:pic>
        <p:nvPicPr>
          <p:cNvPr id="169986" name="Picture 2"/>
          <p:cNvPicPr>
            <a:picLocks noChangeAspect="1" noChangeArrowheads="1"/>
          </p:cNvPicPr>
          <p:nvPr/>
        </p:nvPicPr>
        <p:blipFill rotWithShape="1">
          <a:blip r:embed="rId4" cstate="print"/>
          <a:srcRect t="12247" r="3" b="3"/>
          <a:stretch/>
        </p:blipFill>
        <p:spPr bwMode="auto">
          <a:xfrm>
            <a:off x="5241306" y="2286000"/>
            <a:ext cx="3902692" cy="2286000"/>
          </a:xfrm>
          <a:custGeom>
            <a:avLst/>
            <a:gdLst/>
            <a:ahLst/>
            <a:cxnLst/>
            <a:rect l="l" t="t" r="r" b="b"/>
            <a:pathLst>
              <a:path w="5203590" h="2286000">
                <a:moveTo>
                  <a:pt x="0" y="0"/>
                </a:moveTo>
                <a:lnTo>
                  <a:pt x="5203590" y="0"/>
                </a:lnTo>
                <a:lnTo>
                  <a:pt x="5203590" y="2286000"/>
                </a:lnTo>
                <a:lnTo>
                  <a:pt x="1059212" y="2286000"/>
                </a:lnTo>
                <a:lnTo>
                  <a:pt x="925708" y="1997870"/>
                </a:lnTo>
                <a:lnTo>
                  <a:pt x="925707" y="1997870"/>
                </a:lnTo>
                <a:close/>
              </a:path>
            </a:pathLst>
          </a:custGeom>
          <a:noFill/>
        </p:spPr>
      </p:pic>
      <p:pic>
        <p:nvPicPr>
          <p:cNvPr id="169988" name="Picture 4"/>
          <p:cNvPicPr>
            <a:picLocks noChangeAspect="1" noChangeArrowheads="1"/>
          </p:cNvPicPr>
          <p:nvPr/>
        </p:nvPicPr>
        <p:blipFill rotWithShape="1">
          <a:blip r:embed="rId5" cstate="print"/>
          <a:srcRect l="10131" r="15086" b="1"/>
          <a:stretch/>
        </p:blipFill>
        <p:spPr bwMode="auto">
          <a:xfrm>
            <a:off x="6035715" y="4572000"/>
            <a:ext cx="3108287" cy="2286000"/>
          </a:xfrm>
          <a:custGeom>
            <a:avLst/>
            <a:gdLst/>
            <a:ahLst/>
            <a:cxnLst/>
            <a:rect l="l" t="t" r="r" b="b"/>
            <a:pathLst>
              <a:path w="4144382" h="2286000">
                <a:moveTo>
                  <a:pt x="0" y="0"/>
                </a:moveTo>
                <a:lnTo>
                  <a:pt x="4144382" y="0"/>
                </a:lnTo>
                <a:lnTo>
                  <a:pt x="4144382" y="2286000"/>
                </a:lnTo>
                <a:lnTo>
                  <a:pt x="1054581" y="2286000"/>
                </a:lnTo>
                <a:lnTo>
                  <a:pt x="1054581" y="2285999"/>
                </a:lnTo>
                <a:lnTo>
                  <a:pt x="1059211" y="2285999"/>
                </a:lnTo>
                <a:close/>
              </a:path>
            </a:pathLst>
          </a:custGeom>
          <a:noFill/>
        </p:spPr>
      </p:pic>
      <p:sp>
        <p:nvSpPr>
          <p:cNvPr id="169991" name="Freeform 15">
            <a:extLst>
              <a:ext uri="{FF2B5EF4-FFF2-40B4-BE49-F238E27FC236}">
                <a16:creationId xmlns:a16="http://schemas.microsoft.com/office/drawing/2014/main" id="{A26922E4-CEB0-4BFE-BAD1-403E6A417D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192652" cy="6858000"/>
          </a:xfrm>
          <a:custGeom>
            <a:avLst/>
            <a:gdLst>
              <a:gd name="connsiteX0" fmla="*/ 0 w 9590203"/>
              <a:gd name="connsiteY0" fmla="*/ 0 h 6858000"/>
              <a:gd name="connsiteX1" fmla="*/ 6414049 w 9590203"/>
              <a:gd name="connsiteY1" fmla="*/ 0 h 6858000"/>
              <a:gd name="connsiteX2" fmla="*/ 9590203 w 9590203"/>
              <a:gd name="connsiteY2" fmla="*/ 6858000 h 6858000"/>
              <a:gd name="connsiteX3" fmla="*/ 0 w 95902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590203" h="6858000">
                <a:moveTo>
                  <a:pt x="0" y="0"/>
                </a:moveTo>
                <a:lnTo>
                  <a:pt x="6414049" y="0"/>
                </a:lnTo>
                <a:lnTo>
                  <a:pt x="9590203" y="6858000"/>
                </a:lnTo>
                <a:lnTo>
                  <a:pt x="0" y="6858000"/>
                </a:ln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9992" name="Freeform: Shape 77">
            <a:extLst>
              <a:ext uri="{FF2B5EF4-FFF2-40B4-BE49-F238E27FC236}">
                <a16:creationId xmlns:a16="http://schemas.microsoft.com/office/drawing/2014/main" id="{0F86758B-3106-4324-A03D-67715F7F1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826998" cy="6858000"/>
          </a:xfrm>
          <a:custGeom>
            <a:avLst/>
            <a:gdLst>
              <a:gd name="connsiteX0" fmla="*/ 0 w 9102664"/>
              <a:gd name="connsiteY0" fmla="*/ 0 h 6858000"/>
              <a:gd name="connsiteX1" fmla="*/ 5926510 w 9102664"/>
              <a:gd name="connsiteY1" fmla="*/ 0 h 6858000"/>
              <a:gd name="connsiteX2" fmla="*/ 9102664 w 9102664"/>
              <a:gd name="connsiteY2" fmla="*/ 6858000 h 6858000"/>
              <a:gd name="connsiteX3" fmla="*/ 0 w 910266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02664" h="6858000">
                <a:moveTo>
                  <a:pt x="0" y="0"/>
                </a:moveTo>
                <a:lnTo>
                  <a:pt x="5926510" y="0"/>
                </a:lnTo>
                <a:lnTo>
                  <a:pt x="9102664" y="6858000"/>
                </a:lnTo>
                <a:lnTo>
                  <a:pt x="0" y="685800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578" name="Title 1"/>
          <p:cNvSpPr>
            <a:spLocks noGrp="1"/>
          </p:cNvSpPr>
          <p:nvPr>
            <p:ph type="title"/>
          </p:nvPr>
        </p:nvSpPr>
        <p:spPr>
          <a:xfrm>
            <a:off x="628650" y="365127"/>
            <a:ext cx="3816030" cy="1325563"/>
          </a:xfrm>
        </p:spPr>
        <p:txBody>
          <a:bodyPr>
            <a:normAutofit/>
          </a:bodyPr>
          <a:lstStyle/>
          <a:p>
            <a:r>
              <a:rPr lang="en-US" sz="3500">
                <a:solidFill>
                  <a:srgbClr val="000000"/>
                </a:solidFill>
              </a:rPr>
              <a:t>Robotics</a:t>
            </a:r>
          </a:p>
        </p:txBody>
      </p:sp>
      <p:sp>
        <p:nvSpPr>
          <p:cNvPr id="3" name="Content Placeholder 2"/>
          <p:cNvSpPr>
            <a:spLocks noGrp="1"/>
          </p:cNvSpPr>
          <p:nvPr>
            <p:ph idx="1"/>
          </p:nvPr>
        </p:nvSpPr>
        <p:spPr>
          <a:xfrm>
            <a:off x="628652" y="2021251"/>
            <a:ext cx="4280673" cy="4155713"/>
          </a:xfrm>
        </p:spPr>
        <p:txBody>
          <a:bodyPr>
            <a:normAutofit/>
          </a:bodyPr>
          <a:lstStyle/>
          <a:p>
            <a:pPr>
              <a:buFontTx/>
              <a:buChar char="•"/>
            </a:pPr>
            <a:r>
              <a:rPr lang="en-US" sz="1700" dirty="0">
                <a:solidFill>
                  <a:srgbClr val="000000"/>
                </a:solidFill>
              </a:rPr>
              <a:t>Mars rovers</a:t>
            </a:r>
          </a:p>
          <a:p>
            <a:pPr>
              <a:buFontTx/>
              <a:buChar char="•"/>
            </a:pPr>
            <a:r>
              <a:rPr lang="en-US" sz="1700" dirty="0">
                <a:solidFill>
                  <a:srgbClr val="000000"/>
                </a:solidFill>
              </a:rPr>
              <a:t>Autonomous vehicles</a:t>
            </a:r>
          </a:p>
          <a:p>
            <a:pPr lvl="1"/>
            <a:r>
              <a:rPr lang="en-US" sz="1700" dirty="0">
                <a:solidFill>
                  <a:srgbClr val="000000"/>
                </a:solidFill>
                <a:hlinkClick r:id="rId6"/>
              </a:rPr>
              <a:t>DARPA Grand Challenge</a:t>
            </a:r>
            <a:endParaRPr lang="en-US" sz="1700" dirty="0">
              <a:solidFill>
                <a:srgbClr val="000000"/>
              </a:solidFill>
            </a:endParaRPr>
          </a:p>
          <a:p>
            <a:pPr lvl="1"/>
            <a:r>
              <a:rPr lang="en-US" sz="1700" dirty="0">
                <a:solidFill>
                  <a:srgbClr val="000000"/>
                </a:solidFill>
              </a:rPr>
              <a:t>Google self-driving cars</a:t>
            </a:r>
          </a:p>
          <a:p>
            <a:pPr>
              <a:buFontTx/>
              <a:buChar char="•"/>
            </a:pPr>
            <a:r>
              <a:rPr lang="en-US" sz="1700" dirty="0">
                <a:solidFill>
                  <a:srgbClr val="000000"/>
                </a:solidFill>
                <a:hlinkClick r:id="rId7"/>
              </a:rPr>
              <a:t>Autonomous helicopters</a:t>
            </a:r>
            <a:r>
              <a:rPr lang="en-US" sz="1700" dirty="0">
                <a:solidFill>
                  <a:srgbClr val="000000"/>
                </a:solidFill>
              </a:rPr>
              <a:t> and drones</a:t>
            </a:r>
          </a:p>
          <a:p>
            <a:pPr>
              <a:buFontTx/>
              <a:buChar char="•"/>
            </a:pPr>
            <a:r>
              <a:rPr lang="en-US" sz="1700" dirty="0">
                <a:solidFill>
                  <a:srgbClr val="000000"/>
                </a:solidFill>
              </a:rPr>
              <a:t>Robot soccer</a:t>
            </a:r>
          </a:p>
          <a:p>
            <a:pPr lvl="1"/>
            <a:r>
              <a:rPr lang="en-US" sz="1700" dirty="0" err="1">
                <a:solidFill>
                  <a:srgbClr val="000000"/>
                </a:solidFill>
                <a:hlinkClick r:id="rId8"/>
              </a:rPr>
              <a:t>RoboCup</a:t>
            </a:r>
            <a:endParaRPr lang="en-US" sz="1700" dirty="0">
              <a:solidFill>
                <a:srgbClr val="000000"/>
              </a:solidFill>
            </a:endParaRPr>
          </a:p>
          <a:p>
            <a:pPr>
              <a:buFontTx/>
              <a:buChar char="•"/>
            </a:pPr>
            <a:r>
              <a:rPr lang="en-US" sz="1700" dirty="0">
                <a:solidFill>
                  <a:srgbClr val="000000"/>
                </a:solidFill>
              </a:rPr>
              <a:t>Personal robotics</a:t>
            </a:r>
          </a:p>
          <a:p>
            <a:pPr lvl="1"/>
            <a:r>
              <a:rPr lang="en-US" sz="1700" dirty="0">
                <a:solidFill>
                  <a:srgbClr val="000000"/>
                </a:solidFill>
              </a:rPr>
              <a:t>Humanoid robots</a:t>
            </a:r>
          </a:p>
          <a:p>
            <a:pPr lvl="1"/>
            <a:r>
              <a:rPr lang="en-US" sz="1700" dirty="0">
                <a:solidFill>
                  <a:srgbClr val="000000"/>
                </a:solidFill>
                <a:hlinkClick r:id="rId9"/>
              </a:rPr>
              <a:t>Robotic pets</a:t>
            </a:r>
            <a:endParaRPr lang="en-US" sz="1700" dirty="0">
              <a:solidFill>
                <a:srgbClr val="000000"/>
              </a:solidFill>
            </a:endParaRPr>
          </a:p>
          <a:p>
            <a:pPr lvl="1"/>
            <a:r>
              <a:rPr lang="en-US" sz="1700" dirty="0">
                <a:solidFill>
                  <a:srgbClr val="000000"/>
                </a:solidFill>
              </a:rPr>
              <a:t>Personal assistants?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664351"/>
          </a:xfrm>
        </p:spPr>
        <p:txBody>
          <a:bodyPr>
            <a:normAutofit/>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762000" y="3380758"/>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726948" y="4535424"/>
            <a:ext cx="2763774" cy="493776"/>
          </a:xfrm>
        </p:spPr>
        <p:txBody>
          <a:bodyPr anchor="t">
            <a:normAutofit fontScale="90000"/>
          </a:bodyPr>
          <a:lstStyle/>
          <a:p>
            <a:r>
              <a:rPr lang="en-US" sz="3000" dirty="0"/>
              <a:t>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a:t>Math, games,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a:bodyPr>
          <a:lstStyle/>
          <a:p>
            <a:pPr>
              <a:buFont typeface="Arial" pitchFamily="34" charset="0"/>
              <a:buChar char="•"/>
              <a:defRPr/>
            </a:pPr>
            <a:r>
              <a:rPr lang="en-US" sz="1300" dirty="0"/>
              <a:t>1996: A computer program written by researchers at Argonne National Laboratory proved a mathematical conjecture (Robbins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 Checkers was “solved” --- a computer system that never loses was developed. </a:t>
            </a:r>
            <a:r>
              <a:rPr lang="en-US" sz="1300" dirty="0">
                <a:hlinkClick r:id="rId4"/>
              </a:rPr>
              <a:t>Science article</a:t>
            </a:r>
            <a:endParaRPr lang="en-US" sz="1300" dirty="0"/>
          </a:p>
          <a:p>
            <a:pPr>
              <a:defRPr/>
            </a:pPr>
            <a:r>
              <a:rPr lang="en-US" sz="1300" dirty="0"/>
              <a:t>2017+: </a:t>
            </a:r>
            <a:r>
              <a:rPr lang="en-US" sz="1300"/>
              <a:t>AlphaZero</a:t>
            </a:r>
            <a:r>
              <a:rPr lang="en-US" sz="1300" dirty="0"/>
              <a:t> learns chess, shogi and go by playing itself. </a:t>
            </a:r>
            <a:r>
              <a:rPr lang="en-US" sz="1300" dirty="0">
                <a:hlinkClick r:id="rId5"/>
              </a:rPr>
              <a:t>Science article</a:t>
            </a:r>
            <a:endParaRPr lang="en-US" sz="1300" dirty="0"/>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defRPr/>
            </a:pPr>
            <a:endParaRPr lang="en-US">
              <a:solidFill>
                <a:prstClr val="white"/>
              </a:solidFill>
              <a:latin typeface="Calibri" panose="020F0502020204030204"/>
            </a:endParaRPr>
          </a:p>
        </p:txBody>
      </p:sp>
      <p:sp>
        <p:nvSpPr>
          <p:cNvPr id="17410" name="Title 1"/>
          <p:cNvSpPr>
            <a:spLocks noGrp="1"/>
          </p:cNvSpPr>
          <p:nvPr>
            <p:ph type="title"/>
          </p:nvPr>
        </p:nvSpPr>
        <p:spPr>
          <a:xfrm>
            <a:off x="571500" y="559678"/>
            <a:ext cx="2675936" cy="4952492"/>
          </a:xfrm>
        </p:spPr>
        <p:txBody>
          <a:bodyPr>
            <a:normAutofit/>
          </a:bodyPr>
          <a:lstStyle/>
          <a:p>
            <a:r>
              <a:rPr lang="en-US" dirty="0">
                <a:solidFill>
                  <a:schemeClr val="bg1"/>
                </a:solidFill>
              </a:rPr>
              <a:t>Logistics</a:t>
            </a:r>
            <a:br>
              <a:rPr lang="en-US" dirty="0">
                <a:solidFill>
                  <a:schemeClr val="bg1"/>
                </a:solidFill>
              </a:rPr>
            </a:br>
            <a:r>
              <a:rPr lang="en-US" dirty="0">
                <a:solidFill>
                  <a:schemeClr val="bg1"/>
                </a:solidFill>
              </a:rPr>
              <a:t>Scheduling</a:t>
            </a:r>
            <a:br>
              <a:rPr lang="en-US" dirty="0">
                <a:solidFill>
                  <a:schemeClr val="bg1"/>
                </a:solidFill>
              </a:rPr>
            </a:br>
            <a:r>
              <a:rPr lang="en-US" dirty="0">
                <a:solidFill>
                  <a:schemeClr val="bg1"/>
                </a:solidFill>
              </a:rPr>
              <a:t>Planning</a:t>
            </a:r>
          </a:p>
        </p:txBody>
      </p:sp>
      <p:cxnSp>
        <p:nvCxnSpPr>
          <p:cNvPr id="138" name="Straight Connector 137">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17412" name="Content Placeholder 2">
            <a:extLst>
              <a:ext uri="{FF2B5EF4-FFF2-40B4-BE49-F238E27FC236}">
                <a16:creationId xmlns:a16="http://schemas.microsoft.com/office/drawing/2014/main" id="{2CD263C2-0158-466A-ABD0-899288153103}"/>
              </a:ext>
            </a:extLst>
          </p:cNvPr>
          <p:cNvGraphicFramePr>
            <a:graphicFrameLocks noGrp="1"/>
          </p:cNvGraphicFramePr>
          <p:nvPr>
            <p:ph idx="1"/>
            <p:extLst>
              <p:ext uri="{D42A27DB-BD31-4B8C-83A1-F6EECF244321}">
                <p14:modId xmlns:p14="http://schemas.microsoft.com/office/powerpoint/2010/main" val="2675613129"/>
              </p:ext>
            </p:extLst>
          </p:nvPr>
        </p:nvGraphicFramePr>
        <p:xfrm>
          <a:off x="3886200" y="304800"/>
          <a:ext cx="46863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374444"/>
          </a:xfrm>
        </p:spPr>
        <p:txBody>
          <a:bodyPr>
            <a:normAutofit fontScale="700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216507" y="3775147"/>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10000"/>
          </a:bodyPr>
          <a:lstStyle/>
          <a:p>
            <a:pPr marL="0" indent="0">
              <a:buNone/>
            </a:pPr>
            <a:r>
              <a:rPr lang="en-US" sz="1700"/>
              <a:t>AI is a technology that is on the verge of significant leaps…</a:t>
            </a:r>
          </a:p>
          <a:p>
            <a:endParaRPr lang="en-US" sz="1700"/>
          </a:p>
          <a:p>
            <a:r>
              <a:rPr lang="en-US" sz="1700"/>
              <a:t>New technologies always had  a </a:t>
            </a:r>
            <a:r>
              <a:rPr lang="en-US" sz="1700" b="1"/>
              <a:t>profound impacted</a:t>
            </a:r>
            <a:r>
              <a:rPr lang="en-US" sz="1700"/>
              <a:t> on the way we live and work. </a:t>
            </a:r>
          </a:p>
          <a:p>
            <a:r>
              <a:rPr lang="en-US" sz="1700"/>
              <a:t>We can expect unprecedented gains in productivity from better </a:t>
            </a:r>
            <a:r>
              <a:rPr lang="en-US" sz="1700" b="1"/>
              <a:t>narrow AI</a:t>
            </a:r>
            <a:r>
              <a:rPr lang="en-US" sz="1700"/>
              <a:t>.</a:t>
            </a:r>
          </a:p>
          <a:p>
            <a:endParaRPr lang="en-US" sz="1700"/>
          </a:p>
          <a:p>
            <a:r>
              <a:rPr lang="en-US" sz="1700" b="1">
                <a:solidFill>
                  <a:srgbClr val="FF0000"/>
                </a:solidFill>
              </a:rPr>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3126438680"/>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883209" y="5715002"/>
            <a:ext cx="3604898" cy="584775"/>
          </a:xfrm>
          <a:prstGeom prst="rect">
            <a:avLst/>
          </a:prstGeom>
          <a:noFill/>
        </p:spPr>
        <p:txBody>
          <a:bodyPr wrap="none" rtlCol="0">
            <a:spAutoFit/>
          </a:bodyPr>
          <a:lstStyle/>
          <a:p>
            <a:r>
              <a:rPr lang="en-US" sz="3200" b="1" dirty="0"/>
              <a:t>= Cognitive Sciences</a:t>
            </a:r>
          </a:p>
        </p:txBody>
      </p:sp>
      <p:sp>
        <p:nvSpPr>
          <p:cNvPr id="4" name="TextBox 3">
            <a:extLst>
              <a:ext uri="{FF2B5EF4-FFF2-40B4-BE49-F238E27FC236}">
                <a16:creationId xmlns:a16="http://schemas.microsoft.com/office/drawing/2014/main" id="{22C3F88F-EF4E-7BD6-06D5-754B43F3B3AC}"/>
              </a:ext>
            </a:extLst>
          </p:cNvPr>
          <p:cNvSpPr txBox="1"/>
          <p:nvPr/>
        </p:nvSpPr>
        <p:spPr>
          <a:xfrm>
            <a:off x="762000" y="4038600"/>
            <a:ext cx="3352800" cy="923330"/>
          </a:xfrm>
          <a:prstGeom prst="rect">
            <a:avLst/>
          </a:prstGeom>
          <a:noFill/>
        </p:spPr>
        <p:txBody>
          <a:bodyPr wrap="square" rtlCol="0">
            <a:spAutoFit/>
          </a:bodyPr>
          <a:lstStyle/>
          <a:p>
            <a:r>
              <a:rPr lang="en-US" b="1" dirty="0"/>
              <a:t>Note</a:t>
            </a:r>
            <a:r>
              <a:rPr lang="en-US" dirty="0"/>
              <a:t>: The brain does not work like artificial neural networks from 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r>
              <a:rPr lang="en-US" sz="2400" dirty="0" err="1"/>
              <a:t>ChatGPT</a:t>
            </a:r>
            <a:r>
              <a:rPr lang="en-US" sz="2400" dirty="0"/>
              <a: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2108</TotalTime>
  <Words>2531</Words>
  <Application>Microsoft Office PowerPoint</Application>
  <PresentationFormat>On-screen Show (4:3)</PresentationFormat>
  <Paragraphs>350</Paragraphs>
  <Slides>40</Slides>
  <Notes>24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AI is harder than originally thought  Herbert Simon, 1957</vt:lpstr>
      <vt:lpstr>From Blocks World to Modern Object Recognition</vt:lpstr>
      <vt:lpstr>“Moravec’s Paradox”</vt:lpstr>
      <vt:lpstr>What accounts for recent successes in AI?</vt:lpstr>
      <vt:lpstr>The AI Effect:  AI gets no respect?</vt:lpstr>
      <vt:lpstr>AI Today</vt:lpstr>
      <vt:lpstr>Vision and Image Processing</vt:lpstr>
      <vt:lpstr>Natural Language Processing</vt:lpstr>
      <vt:lpstr>Robotics</vt:lpstr>
      <vt:lpstr>Self-driving Cars  and Safety</vt:lpstr>
      <vt:lpstr>IBM Watson</vt:lpstr>
      <vt:lpstr>Math, games, puzzles</vt:lpstr>
      <vt:lpstr>Logistics Scheduling Planning</vt:lpstr>
      <vt:lpstr>Information agents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42</cp:revision>
  <dcterms:created xsi:type="dcterms:W3CDTF">2021-01-29T15:10:36Z</dcterms:created>
  <dcterms:modified xsi:type="dcterms:W3CDTF">2023-04-20T16:07:46Z</dcterms:modified>
</cp:coreProperties>
</file>